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429" r:id="rId4"/>
    <p:sldId id="399" r:id="rId5"/>
    <p:sldId id="411" r:id="rId6"/>
    <p:sldId id="430" r:id="rId7"/>
    <p:sldId id="413" r:id="rId8"/>
    <p:sldId id="426" r:id="rId9"/>
    <p:sldId id="428" r:id="rId10"/>
    <p:sldId id="412" r:id="rId11"/>
    <p:sldId id="416" r:id="rId12"/>
    <p:sldId id="415" r:id="rId13"/>
    <p:sldId id="417" r:id="rId14"/>
    <p:sldId id="414" r:id="rId15"/>
    <p:sldId id="420" r:id="rId16"/>
    <p:sldId id="432" r:id="rId17"/>
    <p:sldId id="422" r:id="rId18"/>
    <p:sldId id="424" r:id="rId19"/>
    <p:sldId id="423" r:id="rId20"/>
    <p:sldId id="427" r:id="rId21"/>
    <p:sldId id="425" r:id="rId22"/>
    <p:sldId id="421" r:id="rId23"/>
    <p:sldId id="431" r:id="rId24"/>
    <p:sldId id="3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ter Gobeyn" initials="DG" lastIdx="7" clrIdx="0">
    <p:extLst>
      <p:ext uri="{19B8F6BF-5375-455C-9EA6-DF929625EA0E}">
        <p15:presenceInfo xmlns:p15="http://schemas.microsoft.com/office/powerpoint/2012/main" userId="42844bf87b136b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BFA"/>
    <a:srgbClr val="161719"/>
    <a:srgbClr val="F2FFFF"/>
    <a:srgbClr val="DAE8FC"/>
    <a:srgbClr val="44546A"/>
    <a:srgbClr val="532C8F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86424" autoAdjust="0"/>
  </p:normalViewPr>
  <p:slideViewPr>
    <p:cSldViewPr snapToGrid="0">
      <p:cViewPr varScale="1">
        <p:scale>
          <a:sx n="119" d="100"/>
          <a:sy n="119" d="100"/>
        </p:scale>
        <p:origin x="2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3A6AF0-633A-44A9-9109-084F0258CFBD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AAF7596F-D598-4B8D-AC55-1A334AB357B6}">
      <dgm:prSet/>
      <dgm:spPr/>
      <dgm:t>
        <a:bodyPr/>
        <a:lstStyle/>
        <a:p>
          <a:r>
            <a:rPr lang="en-GB" dirty="0"/>
            <a:t>Introduction</a:t>
          </a:r>
        </a:p>
      </dgm:t>
    </dgm:pt>
    <dgm:pt modelId="{CE7CAEB6-BA40-406A-9094-4128A33DBED1}" type="parTrans" cxnId="{BBDE2710-8291-47EB-9C80-D8879ED886B4}">
      <dgm:prSet/>
      <dgm:spPr/>
      <dgm:t>
        <a:bodyPr/>
        <a:lstStyle/>
        <a:p>
          <a:endParaRPr lang="en-GB"/>
        </a:p>
      </dgm:t>
    </dgm:pt>
    <dgm:pt modelId="{EE1B3119-8722-47D1-8783-BFC3F06F5076}" type="sibTrans" cxnId="{BBDE2710-8291-47EB-9C80-D8879ED886B4}">
      <dgm:prSet/>
      <dgm:spPr/>
      <dgm:t>
        <a:bodyPr/>
        <a:lstStyle/>
        <a:p>
          <a:endParaRPr lang="en-GB"/>
        </a:p>
      </dgm:t>
    </dgm:pt>
    <dgm:pt modelId="{2E90D131-7493-4EAB-8A79-FBC30177AD21}">
      <dgm:prSet/>
      <dgm:spPr/>
      <dgm:t>
        <a:bodyPr/>
        <a:lstStyle/>
        <a:p>
          <a:r>
            <a:rPr lang="en-GB" dirty="0"/>
            <a:t>Monitoring &amp; Observability</a:t>
          </a:r>
        </a:p>
      </dgm:t>
    </dgm:pt>
    <dgm:pt modelId="{B36DAD5A-2AC3-4279-AB3A-BAD86E015778}" type="parTrans" cxnId="{B4A1B65C-B35E-4A6C-8029-70FC2A3325F4}">
      <dgm:prSet/>
      <dgm:spPr/>
      <dgm:t>
        <a:bodyPr/>
        <a:lstStyle/>
        <a:p>
          <a:endParaRPr lang="en-GB"/>
        </a:p>
      </dgm:t>
    </dgm:pt>
    <dgm:pt modelId="{ED75861C-1297-48A4-BDCA-6AFA4B20DEBE}" type="sibTrans" cxnId="{B4A1B65C-B35E-4A6C-8029-70FC2A3325F4}">
      <dgm:prSet/>
      <dgm:spPr/>
      <dgm:t>
        <a:bodyPr/>
        <a:lstStyle/>
        <a:p>
          <a:endParaRPr lang="en-GB"/>
        </a:p>
      </dgm:t>
    </dgm:pt>
    <dgm:pt modelId="{F2EB56F5-B5E6-4036-B7A1-40318C17361F}">
      <dgm:prSet/>
      <dgm:spPr/>
      <dgm:t>
        <a:bodyPr/>
        <a:lstStyle/>
        <a:p>
          <a:r>
            <a:rPr lang="en-GB" dirty="0"/>
            <a:t>Q&amp;A Session</a:t>
          </a:r>
        </a:p>
      </dgm:t>
    </dgm:pt>
    <dgm:pt modelId="{3FDDD657-982E-4A47-BE5C-FC09A188537D}" type="parTrans" cxnId="{195D5F87-FA3E-42AB-A73F-5D0F50902B58}">
      <dgm:prSet/>
      <dgm:spPr/>
      <dgm:t>
        <a:bodyPr/>
        <a:lstStyle/>
        <a:p>
          <a:endParaRPr lang="en-GB"/>
        </a:p>
      </dgm:t>
    </dgm:pt>
    <dgm:pt modelId="{D86B074B-3A87-4663-9E4A-777799AEB1FA}" type="sibTrans" cxnId="{195D5F87-FA3E-42AB-A73F-5D0F50902B58}">
      <dgm:prSet/>
      <dgm:spPr/>
      <dgm:t>
        <a:bodyPr/>
        <a:lstStyle/>
        <a:p>
          <a:endParaRPr lang="en-GB"/>
        </a:p>
      </dgm:t>
    </dgm:pt>
    <dgm:pt modelId="{169CAAE5-FC03-47F9-BBE6-1CEA87E344E3}">
      <dgm:prSet/>
      <dgm:spPr/>
      <dgm:t>
        <a:bodyPr/>
        <a:lstStyle/>
        <a:p>
          <a:r>
            <a:rPr lang="en-GB" dirty="0"/>
            <a:t>Azure Monitor</a:t>
          </a:r>
        </a:p>
      </dgm:t>
    </dgm:pt>
    <dgm:pt modelId="{24D3FB92-7756-4CF9-A40A-FCFCBDD250DC}" type="parTrans" cxnId="{5E52F7EF-EACA-486F-A1F5-BA8D51249A08}">
      <dgm:prSet/>
      <dgm:spPr/>
      <dgm:t>
        <a:bodyPr/>
        <a:lstStyle/>
        <a:p>
          <a:endParaRPr lang="en-GB"/>
        </a:p>
      </dgm:t>
    </dgm:pt>
    <dgm:pt modelId="{77017812-A0E1-49ED-9CF3-44A217AA32A3}" type="sibTrans" cxnId="{5E52F7EF-EACA-486F-A1F5-BA8D51249A08}">
      <dgm:prSet/>
      <dgm:spPr/>
      <dgm:t>
        <a:bodyPr/>
        <a:lstStyle/>
        <a:p>
          <a:endParaRPr lang="en-GB"/>
        </a:p>
      </dgm:t>
    </dgm:pt>
    <dgm:pt modelId="{C1D30A1A-46B5-4AB8-8C09-179B68C11A1E}">
      <dgm:prSet/>
      <dgm:spPr/>
      <dgm:t>
        <a:bodyPr/>
        <a:lstStyle/>
        <a:p>
          <a:r>
            <a:rPr lang="en-GB" dirty="0"/>
            <a:t>Data Factory Specifics</a:t>
          </a:r>
        </a:p>
      </dgm:t>
    </dgm:pt>
    <dgm:pt modelId="{893EA7C8-577D-4078-B7F9-9F496B8AB97F}" type="parTrans" cxnId="{8E884D2A-1AF7-4CDA-A189-986809312BA4}">
      <dgm:prSet/>
      <dgm:spPr/>
      <dgm:t>
        <a:bodyPr/>
        <a:lstStyle/>
        <a:p>
          <a:endParaRPr lang="en-GB"/>
        </a:p>
      </dgm:t>
    </dgm:pt>
    <dgm:pt modelId="{0B7B61C4-CDBF-40F8-AFC1-3EF831767C9D}" type="sibTrans" cxnId="{8E884D2A-1AF7-4CDA-A189-986809312BA4}">
      <dgm:prSet/>
      <dgm:spPr/>
      <dgm:t>
        <a:bodyPr/>
        <a:lstStyle/>
        <a:p>
          <a:endParaRPr lang="en-GB"/>
        </a:p>
      </dgm:t>
    </dgm:pt>
    <dgm:pt modelId="{BBDB8F21-17B8-44F0-BC18-21F9078C16DC}">
      <dgm:prSet/>
      <dgm:spPr/>
      <dgm:t>
        <a:bodyPr/>
        <a:lstStyle/>
        <a:p>
          <a:r>
            <a:rPr lang="en-GB" dirty="0"/>
            <a:t>Grafana Integration</a:t>
          </a:r>
        </a:p>
      </dgm:t>
    </dgm:pt>
    <dgm:pt modelId="{C7FC9B1D-ABCA-43D4-BF50-0B423F69FF7A}" type="parTrans" cxnId="{87EEAD30-0FB1-4232-B8B8-F2BEB780CCE6}">
      <dgm:prSet/>
      <dgm:spPr/>
      <dgm:t>
        <a:bodyPr/>
        <a:lstStyle/>
        <a:p>
          <a:endParaRPr lang="en-GB"/>
        </a:p>
      </dgm:t>
    </dgm:pt>
    <dgm:pt modelId="{3311E97A-30A3-4ADC-B786-0DCE9F3C617D}" type="sibTrans" cxnId="{87EEAD30-0FB1-4232-B8B8-F2BEB780CCE6}">
      <dgm:prSet/>
      <dgm:spPr/>
      <dgm:t>
        <a:bodyPr/>
        <a:lstStyle/>
        <a:p>
          <a:endParaRPr lang="en-GB"/>
        </a:p>
      </dgm:t>
    </dgm:pt>
    <dgm:pt modelId="{320E4640-5E5F-4845-975F-F1F068D33EED}">
      <dgm:prSet/>
      <dgm:spPr/>
      <dgm:t>
        <a:bodyPr/>
        <a:lstStyle/>
        <a:p>
          <a:r>
            <a:rPr lang="en-GB" dirty="0"/>
            <a:t>Data Factory with Fabric</a:t>
          </a:r>
        </a:p>
      </dgm:t>
    </dgm:pt>
    <dgm:pt modelId="{500C43BA-1064-42CD-8340-5C7F630E69E0}" type="parTrans" cxnId="{E62C9037-7862-4EDB-95DC-BE9AB7E09F73}">
      <dgm:prSet/>
      <dgm:spPr/>
      <dgm:t>
        <a:bodyPr/>
        <a:lstStyle/>
        <a:p>
          <a:endParaRPr lang="en-GB"/>
        </a:p>
      </dgm:t>
    </dgm:pt>
    <dgm:pt modelId="{72437D4A-3F2D-49A8-AEF5-DD939D87B8D1}" type="sibTrans" cxnId="{E62C9037-7862-4EDB-95DC-BE9AB7E09F73}">
      <dgm:prSet/>
      <dgm:spPr/>
      <dgm:t>
        <a:bodyPr/>
        <a:lstStyle/>
        <a:p>
          <a:endParaRPr lang="en-GB"/>
        </a:p>
      </dgm:t>
    </dgm:pt>
    <dgm:pt modelId="{15BD69F3-959E-4BD1-9C4A-B2B06B7A984A}" type="pres">
      <dgm:prSet presAssocID="{A43A6AF0-633A-44A9-9109-084F0258CFBD}" presName="vert0" presStyleCnt="0">
        <dgm:presLayoutVars>
          <dgm:dir/>
          <dgm:animOne val="branch"/>
          <dgm:animLvl val="lvl"/>
        </dgm:presLayoutVars>
      </dgm:prSet>
      <dgm:spPr/>
    </dgm:pt>
    <dgm:pt modelId="{6BE2A791-4CEF-44C7-B299-0AB836C5C5CC}" type="pres">
      <dgm:prSet presAssocID="{AAF7596F-D598-4B8D-AC55-1A334AB357B6}" presName="thickLine" presStyleLbl="alignNode1" presStyleIdx="0" presStyleCnt="7"/>
      <dgm:spPr/>
    </dgm:pt>
    <dgm:pt modelId="{3A1388E4-483D-4765-9BB0-A576CE19924B}" type="pres">
      <dgm:prSet presAssocID="{AAF7596F-D598-4B8D-AC55-1A334AB357B6}" presName="horz1" presStyleCnt="0"/>
      <dgm:spPr/>
    </dgm:pt>
    <dgm:pt modelId="{388C1755-BC78-4293-A9B8-3ABEA6D84324}" type="pres">
      <dgm:prSet presAssocID="{AAF7596F-D598-4B8D-AC55-1A334AB357B6}" presName="tx1" presStyleLbl="revTx" presStyleIdx="0" presStyleCnt="7"/>
      <dgm:spPr/>
    </dgm:pt>
    <dgm:pt modelId="{6239111F-D352-4AA7-83D4-51554A3EF217}" type="pres">
      <dgm:prSet presAssocID="{AAF7596F-D598-4B8D-AC55-1A334AB357B6}" presName="vert1" presStyleCnt="0"/>
      <dgm:spPr/>
    </dgm:pt>
    <dgm:pt modelId="{D88728D8-79E2-485D-A5BD-107C2BA0774C}" type="pres">
      <dgm:prSet presAssocID="{2E90D131-7493-4EAB-8A79-FBC30177AD21}" presName="thickLine" presStyleLbl="alignNode1" presStyleIdx="1" presStyleCnt="7"/>
      <dgm:spPr/>
    </dgm:pt>
    <dgm:pt modelId="{DECB403F-1C84-44C0-9052-870348967C98}" type="pres">
      <dgm:prSet presAssocID="{2E90D131-7493-4EAB-8A79-FBC30177AD21}" presName="horz1" presStyleCnt="0"/>
      <dgm:spPr/>
    </dgm:pt>
    <dgm:pt modelId="{F00D823F-3608-4A75-B2A1-6AB165259752}" type="pres">
      <dgm:prSet presAssocID="{2E90D131-7493-4EAB-8A79-FBC30177AD21}" presName="tx1" presStyleLbl="revTx" presStyleIdx="1" presStyleCnt="7"/>
      <dgm:spPr/>
    </dgm:pt>
    <dgm:pt modelId="{ADD7ACE4-BD26-4A3E-89A9-F4A5D9CA0F46}" type="pres">
      <dgm:prSet presAssocID="{2E90D131-7493-4EAB-8A79-FBC30177AD21}" presName="vert1" presStyleCnt="0"/>
      <dgm:spPr/>
    </dgm:pt>
    <dgm:pt modelId="{0F62DA77-F319-4C75-8337-BF7D42961364}" type="pres">
      <dgm:prSet presAssocID="{169CAAE5-FC03-47F9-BBE6-1CEA87E344E3}" presName="thickLine" presStyleLbl="alignNode1" presStyleIdx="2" presStyleCnt="7"/>
      <dgm:spPr/>
    </dgm:pt>
    <dgm:pt modelId="{7D2B2887-13D4-4F95-A883-210BFA4EAC2A}" type="pres">
      <dgm:prSet presAssocID="{169CAAE5-FC03-47F9-BBE6-1CEA87E344E3}" presName="horz1" presStyleCnt="0"/>
      <dgm:spPr/>
    </dgm:pt>
    <dgm:pt modelId="{2865B47D-6496-4146-AD5E-0ED4714D2940}" type="pres">
      <dgm:prSet presAssocID="{169CAAE5-FC03-47F9-BBE6-1CEA87E344E3}" presName="tx1" presStyleLbl="revTx" presStyleIdx="2" presStyleCnt="7"/>
      <dgm:spPr/>
    </dgm:pt>
    <dgm:pt modelId="{31AD1D73-1197-4859-9689-D53A3C738761}" type="pres">
      <dgm:prSet presAssocID="{169CAAE5-FC03-47F9-BBE6-1CEA87E344E3}" presName="vert1" presStyleCnt="0"/>
      <dgm:spPr/>
    </dgm:pt>
    <dgm:pt modelId="{6A77C3FB-12A5-4E9D-A2E7-9FD45B4D213D}" type="pres">
      <dgm:prSet presAssocID="{C1D30A1A-46B5-4AB8-8C09-179B68C11A1E}" presName="thickLine" presStyleLbl="alignNode1" presStyleIdx="3" presStyleCnt="7"/>
      <dgm:spPr/>
    </dgm:pt>
    <dgm:pt modelId="{B29B360F-E8F3-4549-86A0-8C005482DE72}" type="pres">
      <dgm:prSet presAssocID="{C1D30A1A-46B5-4AB8-8C09-179B68C11A1E}" presName="horz1" presStyleCnt="0"/>
      <dgm:spPr/>
    </dgm:pt>
    <dgm:pt modelId="{891B8F4E-2E59-4225-A1AD-DC6C2764247A}" type="pres">
      <dgm:prSet presAssocID="{C1D30A1A-46B5-4AB8-8C09-179B68C11A1E}" presName="tx1" presStyleLbl="revTx" presStyleIdx="3" presStyleCnt="7"/>
      <dgm:spPr/>
    </dgm:pt>
    <dgm:pt modelId="{96D1DB8B-7045-4F0C-A77C-052067D141A0}" type="pres">
      <dgm:prSet presAssocID="{C1D30A1A-46B5-4AB8-8C09-179B68C11A1E}" presName="vert1" presStyleCnt="0"/>
      <dgm:spPr/>
    </dgm:pt>
    <dgm:pt modelId="{FE2509F2-2BA1-4D5C-B63F-89F936DF6632}" type="pres">
      <dgm:prSet presAssocID="{BBDB8F21-17B8-44F0-BC18-21F9078C16DC}" presName="thickLine" presStyleLbl="alignNode1" presStyleIdx="4" presStyleCnt="7"/>
      <dgm:spPr/>
    </dgm:pt>
    <dgm:pt modelId="{36E25042-4AA4-460A-8254-B80327A4F74D}" type="pres">
      <dgm:prSet presAssocID="{BBDB8F21-17B8-44F0-BC18-21F9078C16DC}" presName="horz1" presStyleCnt="0"/>
      <dgm:spPr/>
    </dgm:pt>
    <dgm:pt modelId="{D91F9F95-45C9-4C0A-8538-18841300F413}" type="pres">
      <dgm:prSet presAssocID="{BBDB8F21-17B8-44F0-BC18-21F9078C16DC}" presName="tx1" presStyleLbl="revTx" presStyleIdx="4" presStyleCnt="7"/>
      <dgm:spPr/>
    </dgm:pt>
    <dgm:pt modelId="{F741552D-6123-4394-BAC4-5E9002B4D626}" type="pres">
      <dgm:prSet presAssocID="{BBDB8F21-17B8-44F0-BC18-21F9078C16DC}" presName="vert1" presStyleCnt="0"/>
      <dgm:spPr/>
    </dgm:pt>
    <dgm:pt modelId="{0B547549-8D79-429A-845C-013690138994}" type="pres">
      <dgm:prSet presAssocID="{320E4640-5E5F-4845-975F-F1F068D33EED}" presName="thickLine" presStyleLbl="alignNode1" presStyleIdx="5" presStyleCnt="7"/>
      <dgm:spPr/>
    </dgm:pt>
    <dgm:pt modelId="{6F14E3D6-BD1A-49F7-820E-5154A7DFFE08}" type="pres">
      <dgm:prSet presAssocID="{320E4640-5E5F-4845-975F-F1F068D33EED}" presName="horz1" presStyleCnt="0"/>
      <dgm:spPr/>
    </dgm:pt>
    <dgm:pt modelId="{40B00140-0BDF-45AF-96B6-B1E4285646A7}" type="pres">
      <dgm:prSet presAssocID="{320E4640-5E5F-4845-975F-F1F068D33EED}" presName="tx1" presStyleLbl="revTx" presStyleIdx="5" presStyleCnt="7"/>
      <dgm:spPr/>
    </dgm:pt>
    <dgm:pt modelId="{4E34A7A9-04DA-4C17-925E-BB3177898A8E}" type="pres">
      <dgm:prSet presAssocID="{320E4640-5E5F-4845-975F-F1F068D33EED}" presName="vert1" presStyleCnt="0"/>
      <dgm:spPr/>
    </dgm:pt>
    <dgm:pt modelId="{DA59113D-BE24-49C6-921B-254647FA232B}" type="pres">
      <dgm:prSet presAssocID="{F2EB56F5-B5E6-4036-B7A1-40318C17361F}" presName="thickLine" presStyleLbl="alignNode1" presStyleIdx="6" presStyleCnt="7"/>
      <dgm:spPr/>
    </dgm:pt>
    <dgm:pt modelId="{A58F916A-A853-497B-B076-FE6472981010}" type="pres">
      <dgm:prSet presAssocID="{F2EB56F5-B5E6-4036-B7A1-40318C17361F}" presName="horz1" presStyleCnt="0"/>
      <dgm:spPr/>
    </dgm:pt>
    <dgm:pt modelId="{DD6D77A8-B1C8-4B9F-83EE-FB33CE657B01}" type="pres">
      <dgm:prSet presAssocID="{F2EB56F5-B5E6-4036-B7A1-40318C17361F}" presName="tx1" presStyleLbl="revTx" presStyleIdx="6" presStyleCnt="7"/>
      <dgm:spPr/>
    </dgm:pt>
    <dgm:pt modelId="{AAE1F82D-2039-4ABA-B0E1-729542629A35}" type="pres">
      <dgm:prSet presAssocID="{F2EB56F5-B5E6-4036-B7A1-40318C17361F}" presName="vert1" presStyleCnt="0"/>
      <dgm:spPr/>
    </dgm:pt>
  </dgm:ptLst>
  <dgm:cxnLst>
    <dgm:cxn modelId="{BBDE2710-8291-47EB-9C80-D8879ED886B4}" srcId="{A43A6AF0-633A-44A9-9109-084F0258CFBD}" destId="{AAF7596F-D598-4B8D-AC55-1A334AB357B6}" srcOrd="0" destOrd="0" parTransId="{CE7CAEB6-BA40-406A-9094-4128A33DBED1}" sibTransId="{EE1B3119-8722-47D1-8783-BFC3F06F5076}"/>
    <dgm:cxn modelId="{8E884D2A-1AF7-4CDA-A189-986809312BA4}" srcId="{A43A6AF0-633A-44A9-9109-084F0258CFBD}" destId="{C1D30A1A-46B5-4AB8-8C09-179B68C11A1E}" srcOrd="3" destOrd="0" parTransId="{893EA7C8-577D-4078-B7F9-9F496B8AB97F}" sibTransId="{0B7B61C4-CDBF-40F8-AFC1-3EF831767C9D}"/>
    <dgm:cxn modelId="{87EEAD30-0FB1-4232-B8B8-F2BEB780CCE6}" srcId="{A43A6AF0-633A-44A9-9109-084F0258CFBD}" destId="{BBDB8F21-17B8-44F0-BC18-21F9078C16DC}" srcOrd="4" destOrd="0" parTransId="{C7FC9B1D-ABCA-43D4-BF50-0B423F69FF7A}" sibTransId="{3311E97A-30A3-4ADC-B786-0DCE9F3C617D}"/>
    <dgm:cxn modelId="{E62C9037-7862-4EDB-95DC-BE9AB7E09F73}" srcId="{A43A6AF0-633A-44A9-9109-084F0258CFBD}" destId="{320E4640-5E5F-4845-975F-F1F068D33EED}" srcOrd="5" destOrd="0" parTransId="{500C43BA-1064-42CD-8340-5C7F630E69E0}" sibTransId="{72437D4A-3F2D-49A8-AEF5-DD939D87B8D1}"/>
    <dgm:cxn modelId="{B4A1B65C-B35E-4A6C-8029-70FC2A3325F4}" srcId="{A43A6AF0-633A-44A9-9109-084F0258CFBD}" destId="{2E90D131-7493-4EAB-8A79-FBC30177AD21}" srcOrd="1" destOrd="0" parTransId="{B36DAD5A-2AC3-4279-AB3A-BAD86E015778}" sibTransId="{ED75861C-1297-48A4-BDCA-6AFA4B20DEBE}"/>
    <dgm:cxn modelId="{195D5F87-FA3E-42AB-A73F-5D0F50902B58}" srcId="{A43A6AF0-633A-44A9-9109-084F0258CFBD}" destId="{F2EB56F5-B5E6-4036-B7A1-40318C17361F}" srcOrd="6" destOrd="0" parTransId="{3FDDD657-982E-4A47-BE5C-FC09A188537D}" sibTransId="{D86B074B-3A87-4663-9E4A-777799AEB1FA}"/>
    <dgm:cxn modelId="{63BF1C9B-9439-4B69-A6A1-742113B7FF62}" type="presOf" srcId="{320E4640-5E5F-4845-975F-F1F068D33EED}" destId="{40B00140-0BDF-45AF-96B6-B1E4285646A7}" srcOrd="0" destOrd="0" presId="urn:microsoft.com/office/officeart/2008/layout/LinedList"/>
    <dgm:cxn modelId="{DFB18B9C-8A03-41D7-9E22-BF15AE4BE6AE}" type="presOf" srcId="{2E90D131-7493-4EAB-8A79-FBC30177AD21}" destId="{F00D823F-3608-4A75-B2A1-6AB165259752}" srcOrd="0" destOrd="0" presId="urn:microsoft.com/office/officeart/2008/layout/LinedList"/>
    <dgm:cxn modelId="{A547D79F-6C26-4F2F-A43E-998C065C51EB}" type="presOf" srcId="{169CAAE5-FC03-47F9-BBE6-1CEA87E344E3}" destId="{2865B47D-6496-4146-AD5E-0ED4714D2940}" srcOrd="0" destOrd="0" presId="urn:microsoft.com/office/officeart/2008/layout/LinedList"/>
    <dgm:cxn modelId="{BAF483A1-6A3B-4A45-A20F-1842D1FD1760}" type="presOf" srcId="{C1D30A1A-46B5-4AB8-8C09-179B68C11A1E}" destId="{891B8F4E-2E59-4225-A1AD-DC6C2764247A}" srcOrd="0" destOrd="0" presId="urn:microsoft.com/office/officeart/2008/layout/LinedList"/>
    <dgm:cxn modelId="{BEBED9B2-E0AC-451B-A9FD-C24BBC54327F}" type="presOf" srcId="{BBDB8F21-17B8-44F0-BC18-21F9078C16DC}" destId="{D91F9F95-45C9-4C0A-8538-18841300F413}" srcOrd="0" destOrd="0" presId="urn:microsoft.com/office/officeart/2008/layout/LinedList"/>
    <dgm:cxn modelId="{8A14B8BF-C569-452A-AA35-7536B89DE607}" type="presOf" srcId="{F2EB56F5-B5E6-4036-B7A1-40318C17361F}" destId="{DD6D77A8-B1C8-4B9F-83EE-FB33CE657B01}" srcOrd="0" destOrd="0" presId="urn:microsoft.com/office/officeart/2008/layout/LinedList"/>
    <dgm:cxn modelId="{CA96A0DF-E96C-4B93-AED9-0DA9DF16CE3D}" type="presOf" srcId="{A43A6AF0-633A-44A9-9109-084F0258CFBD}" destId="{15BD69F3-959E-4BD1-9C4A-B2B06B7A984A}" srcOrd="0" destOrd="0" presId="urn:microsoft.com/office/officeart/2008/layout/LinedList"/>
    <dgm:cxn modelId="{5E52F7EF-EACA-486F-A1F5-BA8D51249A08}" srcId="{A43A6AF0-633A-44A9-9109-084F0258CFBD}" destId="{169CAAE5-FC03-47F9-BBE6-1CEA87E344E3}" srcOrd="2" destOrd="0" parTransId="{24D3FB92-7756-4CF9-A40A-FCFCBDD250DC}" sibTransId="{77017812-A0E1-49ED-9CF3-44A217AA32A3}"/>
    <dgm:cxn modelId="{EE8925F0-E906-4FF6-9721-C9D02C15099D}" type="presOf" srcId="{AAF7596F-D598-4B8D-AC55-1A334AB357B6}" destId="{388C1755-BC78-4293-A9B8-3ABEA6D84324}" srcOrd="0" destOrd="0" presId="urn:microsoft.com/office/officeart/2008/layout/LinedList"/>
    <dgm:cxn modelId="{55186F66-3977-43B1-BC97-306508569E46}" type="presParOf" srcId="{15BD69F3-959E-4BD1-9C4A-B2B06B7A984A}" destId="{6BE2A791-4CEF-44C7-B299-0AB836C5C5CC}" srcOrd="0" destOrd="0" presId="urn:microsoft.com/office/officeart/2008/layout/LinedList"/>
    <dgm:cxn modelId="{30D13649-796D-423C-82CD-09FFC91C7FC4}" type="presParOf" srcId="{15BD69F3-959E-4BD1-9C4A-B2B06B7A984A}" destId="{3A1388E4-483D-4765-9BB0-A576CE19924B}" srcOrd="1" destOrd="0" presId="urn:microsoft.com/office/officeart/2008/layout/LinedList"/>
    <dgm:cxn modelId="{EB389ED9-265C-4C40-9BAE-B442532FBB0A}" type="presParOf" srcId="{3A1388E4-483D-4765-9BB0-A576CE19924B}" destId="{388C1755-BC78-4293-A9B8-3ABEA6D84324}" srcOrd="0" destOrd="0" presId="urn:microsoft.com/office/officeart/2008/layout/LinedList"/>
    <dgm:cxn modelId="{F0136743-0BEA-4965-B6BD-9BD8374756C0}" type="presParOf" srcId="{3A1388E4-483D-4765-9BB0-A576CE19924B}" destId="{6239111F-D352-4AA7-83D4-51554A3EF217}" srcOrd="1" destOrd="0" presId="urn:microsoft.com/office/officeart/2008/layout/LinedList"/>
    <dgm:cxn modelId="{2AF78A35-9B21-434E-B38E-F976AC7DE6B1}" type="presParOf" srcId="{15BD69F3-959E-4BD1-9C4A-B2B06B7A984A}" destId="{D88728D8-79E2-485D-A5BD-107C2BA0774C}" srcOrd="2" destOrd="0" presId="urn:microsoft.com/office/officeart/2008/layout/LinedList"/>
    <dgm:cxn modelId="{500F147B-83DD-416A-87F8-DC6D5F805FA9}" type="presParOf" srcId="{15BD69F3-959E-4BD1-9C4A-B2B06B7A984A}" destId="{DECB403F-1C84-44C0-9052-870348967C98}" srcOrd="3" destOrd="0" presId="urn:microsoft.com/office/officeart/2008/layout/LinedList"/>
    <dgm:cxn modelId="{F94AC96D-2C11-4358-A328-D87E85D676BC}" type="presParOf" srcId="{DECB403F-1C84-44C0-9052-870348967C98}" destId="{F00D823F-3608-4A75-B2A1-6AB165259752}" srcOrd="0" destOrd="0" presId="urn:microsoft.com/office/officeart/2008/layout/LinedList"/>
    <dgm:cxn modelId="{E91A849E-AA51-4787-AD09-512F8DDAF7B3}" type="presParOf" srcId="{DECB403F-1C84-44C0-9052-870348967C98}" destId="{ADD7ACE4-BD26-4A3E-89A9-F4A5D9CA0F46}" srcOrd="1" destOrd="0" presId="urn:microsoft.com/office/officeart/2008/layout/LinedList"/>
    <dgm:cxn modelId="{0BA31D9D-A20E-44A8-B9AE-26F0F8A43869}" type="presParOf" srcId="{15BD69F3-959E-4BD1-9C4A-B2B06B7A984A}" destId="{0F62DA77-F319-4C75-8337-BF7D42961364}" srcOrd="4" destOrd="0" presId="urn:microsoft.com/office/officeart/2008/layout/LinedList"/>
    <dgm:cxn modelId="{645E9D69-4A9E-4DAB-8DAB-8957E718AA80}" type="presParOf" srcId="{15BD69F3-959E-4BD1-9C4A-B2B06B7A984A}" destId="{7D2B2887-13D4-4F95-A883-210BFA4EAC2A}" srcOrd="5" destOrd="0" presId="urn:microsoft.com/office/officeart/2008/layout/LinedList"/>
    <dgm:cxn modelId="{8AAD283B-7A95-4D34-A3C2-ED07FC9F383E}" type="presParOf" srcId="{7D2B2887-13D4-4F95-A883-210BFA4EAC2A}" destId="{2865B47D-6496-4146-AD5E-0ED4714D2940}" srcOrd="0" destOrd="0" presId="urn:microsoft.com/office/officeart/2008/layout/LinedList"/>
    <dgm:cxn modelId="{7B1E9008-05AF-47BF-81E5-ABF5E3DD0E0E}" type="presParOf" srcId="{7D2B2887-13D4-4F95-A883-210BFA4EAC2A}" destId="{31AD1D73-1197-4859-9689-D53A3C738761}" srcOrd="1" destOrd="0" presId="urn:microsoft.com/office/officeart/2008/layout/LinedList"/>
    <dgm:cxn modelId="{B673CD8C-D881-4B8B-BF8C-9726D01B3EF8}" type="presParOf" srcId="{15BD69F3-959E-4BD1-9C4A-B2B06B7A984A}" destId="{6A77C3FB-12A5-4E9D-A2E7-9FD45B4D213D}" srcOrd="6" destOrd="0" presId="urn:microsoft.com/office/officeart/2008/layout/LinedList"/>
    <dgm:cxn modelId="{D214E326-E3EC-4977-BA8C-8BBFEE6BDD8E}" type="presParOf" srcId="{15BD69F3-959E-4BD1-9C4A-B2B06B7A984A}" destId="{B29B360F-E8F3-4549-86A0-8C005482DE72}" srcOrd="7" destOrd="0" presId="urn:microsoft.com/office/officeart/2008/layout/LinedList"/>
    <dgm:cxn modelId="{8ED1442E-1A7B-4509-AC36-7BBEE8227CD0}" type="presParOf" srcId="{B29B360F-E8F3-4549-86A0-8C005482DE72}" destId="{891B8F4E-2E59-4225-A1AD-DC6C2764247A}" srcOrd="0" destOrd="0" presId="urn:microsoft.com/office/officeart/2008/layout/LinedList"/>
    <dgm:cxn modelId="{083F310A-D86D-4ABC-BBB6-74E8AEDDBCE9}" type="presParOf" srcId="{B29B360F-E8F3-4549-86A0-8C005482DE72}" destId="{96D1DB8B-7045-4F0C-A77C-052067D141A0}" srcOrd="1" destOrd="0" presId="urn:microsoft.com/office/officeart/2008/layout/LinedList"/>
    <dgm:cxn modelId="{B218B52A-BAA0-40E1-A713-6D5C36DCE908}" type="presParOf" srcId="{15BD69F3-959E-4BD1-9C4A-B2B06B7A984A}" destId="{FE2509F2-2BA1-4D5C-B63F-89F936DF6632}" srcOrd="8" destOrd="0" presId="urn:microsoft.com/office/officeart/2008/layout/LinedList"/>
    <dgm:cxn modelId="{3157275F-B35B-405E-876E-4F8551217DA9}" type="presParOf" srcId="{15BD69F3-959E-4BD1-9C4A-B2B06B7A984A}" destId="{36E25042-4AA4-460A-8254-B80327A4F74D}" srcOrd="9" destOrd="0" presId="urn:microsoft.com/office/officeart/2008/layout/LinedList"/>
    <dgm:cxn modelId="{BE886831-7B3C-4BCE-80AF-7C2760F09DDD}" type="presParOf" srcId="{36E25042-4AA4-460A-8254-B80327A4F74D}" destId="{D91F9F95-45C9-4C0A-8538-18841300F413}" srcOrd="0" destOrd="0" presId="urn:microsoft.com/office/officeart/2008/layout/LinedList"/>
    <dgm:cxn modelId="{FEF0CA64-CE3B-4170-87CB-4AFEDC18A47C}" type="presParOf" srcId="{36E25042-4AA4-460A-8254-B80327A4F74D}" destId="{F741552D-6123-4394-BAC4-5E9002B4D626}" srcOrd="1" destOrd="0" presId="urn:microsoft.com/office/officeart/2008/layout/LinedList"/>
    <dgm:cxn modelId="{B5BE1C4F-9D2D-4EE5-AA6B-56BCF47430E4}" type="presParOf" srcId="{15BD69F3-959E-4BD1-9C4A-B2B06B7A984A}" destId="{0B547549-8D79-429A-845C-013690138994}" srcOrd="10" destOrd="0" presId="urn:microsoft.com/office/officeart/2008/layout/LinedList"/>
    <dgm:cxn modelId="{C0E45813-2BCA-41D6-917B-76760D370B96}" type="presParOf" srcId="{15BD69F3-959E-4BD1-9C4A-B2B06B7A984A}" destId="{6F14E3D6-BD1A-49F7-820E-5154A7DFFE08}" srcOrd="11" destOrd="0" presId="urn:microsoft.com/office/officeart/2008/layout/LinedList"/>
    <dgm:cxn modelId="{CDD064ED-BA73-4531-9B22-319B520BDA46}" type="presParOf" srcId="{6F14E3D6-BD1A-49F7-820E-5154A7DFFE08}" destId="{40B00140-0BDF-45AF-96B6-B1E4285646A7}" srcOrd="0" destOrd="0" presId="urn:microsoft.com/office/officeart/2008/layout/LinedList"/>
    <dgm:cxn modelId="{5390C385-D053-4606-9E2D-DFE2E3CFAA3E}" type="presParOf" srcId="{6F14E3D6-BD1A-49F7-820E-5154A7DFFE08}" destId="{4E34A7A9-04DA-4C17-925E-BB3177898A8E}" srcOrd="1" destOrd="0" presId="urn:microsoft.com/office/officeart/2008/layout/LinedList"/>
    <dgm:cxn modelId="{A789E459-C741-4A6C-A37E-AC4662941AAC}" type="presParOf" srcId="{15BD69F3-959E-4BD1-9C4A-B2B06B7A984A}" destId="{DA59113D-BE24-49C6-921B-254647FA232B}" srcOrd="12" destOrd="0" presId="urn:microsoft.com/office/officeart/2008/layout/LinedList"/>
    <dgm:cxn modelId="{BCC9F971-B121-45F5-B128-ECFDDB61D8E2}" type="presParOf" srcId="{15BD69F3-959E-4BD1-9C4A-B2B06B7A984A}" destId="{A58F916A-A853-497B-B076-FE6472981010}" srcOrd="13" destOrd="0" presId="urn:microsoft.com/office/officeart/2008/layout/LinedList"/>
    <dgm:cxn modelId="{83A53DB1-5EC9-4B8F-8673-AE8707620054}" type="presParOf" srcId="{A58F916A-A853-497B-B076-FE6472981010}" destId="{DD6D77A8-B1C8-4B9F-83EE-FB33CE657B01}" srcOrd="0" destOrd="0" presId="urn:microsoft.com/office/officeart/2008/layout/LinedList"/>
    <dgm:cxn modelId="{A6082D70-7DA5-4DD5-A029-CB2D65C2FE63}" type="presParOf" srcId="{A58F916A-A853-497B-B076-FE6472981010}" destId="{AAE1F82D-2039-4ABA-B0E1-729542629A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F5DD49-62B5-4D08-BDAC-01AA5D735A08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3C8DD7CE-B94F-40DF-AD70-C686149D8D4D}">
      <dgm:prSet/>
      <dgm:spPr/>
      <dgm:t>
        <a:bodyPr/>
        <a:lstStyle/>
        <a:p>
          <a:r>
            <a:rPr lang="en-US" dirty="0"/>
            <a:t>Azure MVP - hands-on Azure Cloud Solutions Architect &amp; Azure certified since 2012</a:t>
          </a:r>
          <a:endParaRPr lang="en-GB" dirty="0"/>
        </a:p>
      </dgm:t>
    </dgm:pt>
    <dgm:pt modelId="{9FD166B0-44CA-432D-BC5C-EBB2936A9930}" type="parTrans" cxnId="{078D7D3A-498F-4845-9C89-54F2114BDF5A}">
      <dgm:prSet/>
      <dgm:spPr/>
      <dgm:t>
        <a:bodyPr/>
        <a:lstStyle/>
        <a:p>
          <a:endParaRPr lang="en-GB"/>
        </a:p>
      </dgm:t>
    </dgm:pt>
    <dgm:pt modelId="{07686598-FA20-4D4B-9AF2-6B3393505CD2}" type="sibTrans" cxnId="{078D7D3A-498F-4845-9C89-54F2114BDF5A}">
      <dgm:prSet/>
      <dgm:spPr/>
      <dgm:t>
        <a:bodyPr/>
        <a:lstStyle/>
        <a:p>
          <a:endParaRPr lang="en-GB"/>
        </a:p>
      </dgm:t>
    </dgm:pt>
    <dgm:pt modelId="{28F07A18-C291-4DC1-8568-4E29025A9D08}">
      <dgm:prSet/>
      <dgm:spPr/>
      <dgm:t>
        <a:bodyPr/>
        <a:lstStyle/>
        <a:p>
          <a:r>
            <a:rPr lang="en-US" dirty="0"/>
            <a:t>Passionate about Cloud &amp; Integration</a:t>
          </a:r>
        </a:p>
      </dgm:t>
    </dgm:pt>
    <dgm:pt modelId="{E5A04C9E-3677-4B09-8137-CBF93DD72808}" type="parTrans" cxnId="{EEA82878-4CDD-4C0C-9DBF-BEE39CF077D2}">
      <dgm:prSet/>
      <dgm:spPr/>
      <dgm:t>
        <a:bodyPr/>
        <a:lstStyle/>
        <a:p>
          <a:endParaRPr lang="en-GB"/>
        </a:p>
      </dgm:t>
    </dgm:pt>
    <dgm:pt modelId="{F846C492-E9BE-4347-B949-2B862350F21C}" type="sibTrans" cxnId="{EEA82878-4CDD-4C0C-9DBF-BEE39CF077D2}">
      <dgm:prSet/>
      <dgm:spPr/>
      <dgm:t>
        <a:bodyPr/>
        <a:lstStyle/>
        <a:p>
          <a:endParaRPr lang="en-GB"/>
        </a:p>
      </dgm:t>
    </dgm:pt>
    <dgm:pt modelId="{9C725ED7-DC58-4BB1-8FC6-07B8724A0D13}">
      <dgm:prSet/>
      <dgm:spPr/>
      <dgm:t>
        <a:bodyPr/>
        <a:lstStyle/>
        <a:p>
          <a:r>
            <a:rPr lang="en-US" dirty="0"/>
            <a:t>Belgian-born, now based in London</a:t>
          </a:r>
        </a:p>
      </dgm:t>
    </dgm:pt>
    <dgm:pt modelId="{4D8C25C3-5357-41AC-8C09-6B5866F9031E}" type="parTrans" cxnId="{AC8A5EFA-66C0-4236-8BF9-D598825D007F}">
      <dgm:prSet/>
      <dgm:spPr/>
      <dgm:t>
        <a:bodyPr/>
        <a:lstStyle/>
        <a:p>
          <a:endParaRPr lang="en-GB"/>
        </a:p>
      </dgm:t>
    </dgm:pt>
    <dgm:pt modelId="{ED4A6304-AA22-48E3-B5C4-D21F19B6CEE6}" type="sibTrans" cxnId="{AC8A5EFA-66C0-4236-8BF9-D598825D007F}">
      <dgm:prSet/>
      <dgm:spPr/>
      <dgm:t>
        <a:bodyPr/>
        <a:lstStyle/>
        <a:p>
          <a:endParaRPr lang="en-GB"/>
        </a:p>
      </dgm:t>
    </dgm:pt>
    <dgm:pt modelId="{773B4CCE-5D28-4A19-AE7A-CF4A112C0246}">
      <dgm:prSet/>
      <dgm:spPr/>
      <dgm:t>
        <a:bodyPr/>
        <a:lstStyle/>
        <a:p>
          <a:r>
            <a:rPr lang="en-US"/>
            <a:t>Scuba diver - hiker – world traveler</a:t>
          </a:r>
          <a:endParaRPr lang="en-US" dirty="0"/>
        </a:p>
      </dgm:t>
    </dgm:pt>
    <dgm:pt modelId="{2AAF5D3D-8CBB-47DD-9186-03321A52DAB1}" type="parTrans" cxnId="{D67BDC9B-8CA1-4A1B-A916-C0B8904FF636}">
      <dgm:prSet/>
      <dgm:spPr/>
      <dgm:t>
        <a:bodyPr/>
        <a:lstStyle/>
        <a:p>
          <a:endParaRPr lang="en-GB"/>
        </a:p>
      </dgm:t>
    </dgm:pt>
    <dgm:pt modelId="{84EECB43-70D8-4B01-91A7-26B7568A04C9}" type="sibTrans" cxnId="{D67BDC9B-8CA1-4A1B-A916-C0B8904FF636}">
      <dgm:prSet/>
      <dgm:spPr/>
      <dgm:t>
        <a:bodyPr/>
        <a:lstStyle/>
        <a:p>
          <a:endParaRPr lang="en-GB"/>
        </a:p>
      </dgm:t>
    </dgm:pt>
    <dgm:pt modelId="{C83797DF-E836-42E0-8951-F72AC7888C89}">
      <dgm:prSet/>
      <dgm:spPr/>
      <dgm:t>
        <a:bodyPr/>
        <a:lstStyle/>
        <a:p>
          <a:r>
            <a:rPr lang="en-US" dirty="0"/>
            <a:t>Public speaker and blogger</a:t>
          </a:r>
        </a:p>
      </dgm:t>
    </dgm:pt>
    <dgm:pt modelId="{AF762F3A-18A6-4159-8A3C-7C8154D33859}" type="sibTrans" cxnId="{2D150EE2-CA7B-49BE-8427-C29A1AAC07C9}">
      <dgm:prSet/>
      <dgm:spPr/>
      <dgm:t>
        <a:bodyPr/>
        <a:lstStyle/>
        <a:p>
          <a:endParaRPr lang="en-GB"/>
        </a:p>
      </dgm:t>
    </dgm:pt>
    <dgm:pt modelId="{39A0D365-E0C3-42A1-B04A-AC5632C4A468}" type="parTrans" cxnId="{2D150EE2-CA7B-49BE-8427-C29A1AAC07C9}">
      <dgm:prSet/>
      <dgm:spPr/>
      <dgm:t>
        <a:bodyPr/>
        <a:lstStyle/>
        <a:p>
          <a:endParaRPr lang="en-GB"/>
        </a:p>
      </dgm:t>
    </dgm:pt>
    <dgm:pt modelId="{3E6CD989-5E0A-41B8-91CE-CE757C1053BE}" type="pres">
      <dgm:prSet presAssocID="{68F5DD49-62B5-4D08-BDAC-01AA5D735A08}" presName="vert0" presStyleCnt="0">
        <dgm:presLayoutVars>
          <dgm:dir/>
          <dgm:animOne val="branch"/>
          <dgm:animLvl val="lvl"/>
        </dgm:presLayoutVars>
      </dgm:prSet>
      <dgm:spPr/>
    </dgm:pt>
    <dgm:pt modelId="{C2CF063A-5A4D-483F-9443-D28E038C5115}" type="pres">
      <dgm:prSet presAssocID="{3C8DD7CE-B94F-40DF-AD70-C686149D8D4D}" presName="thickLine" presStyleLbl="alignNode1" presStyleIdx="0" presStyleCnt="5"/>
      <dgm:spPr/>
    </dgm:pt>
    <dgm:pt modelId="{53085192-9357-4821-8450-1A2786AE6B57}" type="pres">
      <dgm:prSet presAssocID="{3C8DD7CE-B94F-40DF-AD70-C686149D8D4D}" presName="horz1" presStyleCnt="0"/>
      <dgm:spPr/>
    </dgm:pt>
    <dgm:pt modelId="{A6F71D12-0CE7-4C90-AA82-8BF08AD6D069}" type="pres">
      <dgm:prSet presAssocID="{3C8DD7CE-B94F-40DF-AD70-C686149D8D4D}" presName="tx1" presStyleLbl="revTx" presStyleIdx="0" presStyleCnt="5"/>
      <dgm:spPr/>
    </dgm:pt>
    <dgm:pt modelId="{EF5641ED-3FBC-4CAE-BB6D-286DD6042183}" type="pres">
      <dgm:prSet presAssocID="{3C8DD7CE-B94F-40DF-AD70-C686149D8D4D}" presName="vert1" presStyleCnt="0"/>
      <dgm:spPr/>
    </dgm:pt>
    <dgm:pt modelId="{51AB50DE-71A4-4DCC-B227-FD6723FFB41E}" type="pres">
      <dgm:prSet presAssocID="{28F07A18-C291-4DC1-8568-4E29025A9D08}" presName="thickLine" presStyleLbl="alignNode1" presStyleIdx="1" presStyleCnt="5"/>
      <dgm:spPr/>
    </dgm:pt>
    <dgm:pt modelId="{0C2C3820-78B9-4191-A810-578292722838}" type="pres">
      <dgm:prSet presAssocID="{28F07A18-C291-4DC1-8568-4E29025A9D08}" presName="horz1" presStyleCnt="0"/>
      <dgm:spPr/>
    </dgm:pt>
    <dgm:pt modelId="{42EF8593-B045-46EF-ACDB-DAF97E5D2E37}" type="pres">
      <dgm:prSet presAssocID="{28F07A18-C291-4DC1-8568-4E29025A9D08}" presName="tx1" presStyleLbl="revTx" presStyleIdx="1" presStyleCnt="5"/>
      <dgm:spPr/>
    </dgm:pt>
    <dgm:pt modelId="{30C12395-3804-4B20-8411-EFC62CD0B939}" type="pres">
      <dgm:prSet presAssocID="{28F07A18-C291-4DC1-8568-4E29025A9D08}" presName="vert1" presStyleCnt="0"/>
      <dgm:spPr/>
    </dgm:pt>
    <dgm:pt modelId="{365EC994-2A5B-4077-975E-93A2631D409A}" type="pres">
      <dgm:prSet presAssocID="{C83797DF-E836-42E0-8951-F72AC7888C89}" presName="thickLine" presStyleLbl="alignNode1" presStyleIdx="2" presStyleCnt="5"/>
      <dgm:spPr/>
    </dgm:pt>
    <dgm:pt modelId="{CDA49C57-3934-4505-9666-0270B89A651F}" type="pres">
      <dgm:prSet presAssocID="{C83797DF-E836-42E0-8951-F72AC7888C89}" presName="horz1" presStyleCnt="0"/>
      <dgm:spPr/>
    </dgm:pt>
    <dgm:pt modelId="{75357FB6-67CC-466F-9F59-DA8902252ACD}" type="pres">
      <dgm:prSet presAssocID="{C83797DF-E836-42E0-8951-F72AC7888C89}" presName="tx1" presStyleLbl="revTx" presStyleIdx="2" presStyleCnt="5"/>
      <dgm:spPr/>
    </dgm:pt>
    <dgm:pt modelId="{E5C03851-D868-42B5-A922-B6E98A1A924D}" type="pres">
      <dgm:prSet presAssocID="{C83797DF-E836-42E0-8951-F72AC7888C89}" presName="vert1" presStyleCnt="0"/>
      <dgm:spPr/>
    </dgm:pt>
    <dgm:pt modelId="{14F524BB-E99C-41CD-A080-1D564069F57F}" type="pres">
      <dgm:prSet presAssocID="{9C725ED7-DC58-4BB1-8FC6-07B8724A0D13}" presName="thickLine" presStyleLbl="alignNode1" presStyleIdx="3" presStyleCnt="5"/>
      <dgm:spPr/>
    </dgm:pt>
    <dgm:pt modelId="{C3330B6B-0771-4D60-9CAE-B4E3B1FCC5AE}" type="pres">
      <dgm:prSet presAssocID="{9C725ED7-DC58-4BB1-8FC6-07B8724A0D13}" presName="horz1" presStyleCnt="0"/>
      <dgm:spPr/>
    </dgm:pt>
    <dgm:pt modelId="{54CA3D48-6214-4805-B4F5-A9A9B118235E}" type="pres">
      <dgm:prSet presAssocID="{9C725ED7-DC58-4BB1-8FC6-07B8724A0D13}" presName="tx1" presStyleLbl="revTx" presStyleIdx="3" presStyleCnt="5"/>
      <dgm:spPr/>
    </dgm:pt>
    <dgm:pt modelId="{BF15C9D7-EF61-4321-96B6-7C7FCB4B5FFF}" type="pres">
      <dgm:prSet presAssocID="{9C725ED7-DC58-4BB1-8FC6-07B8724A0D13}" presName="vert1" presStyleCnt="0"/>
      <dgm:spPr/>
    </dgm:pt>
    <dgm:pt modelId="{F1598492-E584-4485-A809-FAD699AE861A}" type="pres">
      <dgm:prSet presAssocID="{773B4CCE-5D28-4A19-AE7A-CF4A112C0246}" presName="thickLine" presStyleLbl="alignNode1" presStyleIdx="4" presStyleCnt="5"/>
      <dgm:spPr/>
    </dgm:pt>
    <dgm:pt modelId="{18CD32EA-8F10-4EC9-93DA-C5CCDA0C1324}" type="pres">
      <dgm:prSet presAssocID="{773B4CCE-5D28-4A19-AE7A-CF4A112C0246}" presName="horz1" presStyleCnt="0"/>
      <dgm:spPr/>
    </dgm:pt>
    <dgm:pt modelId="{014C35B6-7503-45F9-82D9-5B9A0CF0CB72}" type="pres">
      <dgm:prSet presAssocID="{773B4CCE-5D28-4A19-AE7A-CF4A112C0246}" presName="tx1" presStyleLbl="revTx" presStyleIdx="4" presStyleCnt="5"/>
      <dgm:spPr/>
    </dgm:pt>
    <dgm:pt modelId="{F6D48562-4C6E-44E0-82F7-B9BF24B67169}" type="pres">
      <dgm:prSet presAssocID="{773B4CCE-5D28-4A19-AE7A-CF4A112C0246}" presName="vert1" presStyleCnt="0"/>
      <dgm:spPr/>
    </dgm:pt>
  </dgm:ptLst>
  <dgm:cxnLst>
    <dgm:cxn modelId="{A2148C00-E810-460B-A9D1-05CDD2CF780C}" type="presOf" srcId="{9C725ED7-DC58-4BB1-8FC6-07B8724A0D13}" destId="{54CA3D48-6214-4805-B4F5-A9A9B118235E}" srcOrd="0" destOrd="0" presId="urn:microsoft.com/office/officeart/2008/layout/LinedList"/>
    <dgm:cxn modelId="{89F6A402-69DF-434B-B08D-BB85BB4A506E}" type="presOf" srcId="{68F5DD49-62B5-4D08-BDAC-01AA5D735A08}" destId="{3E6CD989-5E0A-41B8-91CE-CE757C1053BE}" srcOrd="0" destOrd="0" presId="urn:microsoft.com/office/officeart/2008/layout/LinedList"/>
    <dgm:cxn modelId="{04A58D0B-79D6-4A3C-88B8-3B4DB50B566E}" type="presOf" srcId="{773B4CCE-5D28-4A19-AE7A-CF4A112C0246}" destId="{014C35B6-7503-45F9-82D9-5B9A0CF0CB72}" srcOrd="0" destOrd="0" presId="urn:microsoft.com/office/officeart/2008/layout/LinedList"/>
    <dgm:cxn modelId="{1926BF12-0085-4227-BA17-505F927EDE00}" type="presOf" srcId="{28F07A18-C291-4DC1-8568-4E29025A9D08}" destId="{42EF8593-B045-46EF-ACDB-DAF97E5D2E37}" srcOrd="0" destOrd="0" presId="urn:microsoft.com/office/officeart/2008/layout/LinedList"/>
    <dgm:cxn modelId="{078D7D3A-498F-4845-9C89-54F2114BDF5A}" srcId="{68F5DD49-62B5-4D08-BDAC-01AA5D735A08}" destId="{3C8DD7CE-B94F-40DF-AD70-C686149D8D4D}" srcOrd="0" destOrd="0" parTransId="{9FD166B0-44CA-432D-BC5C-EBB2936A9930}" sibTransId="{07686598-FA20-4D4B-9AF2-6B3393505CD2}"/>
    <dgm:cxn modelId="{DDA5DA63-9CA8-427D-8B21-9A5EB22E57D0}" type="presOf" srcId="{3C8DD7CE-B94F-40DF-AD70-C686149D8D4D}" destId="{A6F71D12-0CE7-4C90-AA82-8BF08AD6D069}" srcOrd="0" destOrd="0" presId="urn:microsoft.com/office/officeart/2008/layout/LinedList"/>
    <dgm:cxn modelId="{EEA82878-4CDD-4C0C-9DBF-BEE39CF077D2}" srcId="{68F5DD49-62B5-4D08-BDAC-01AA5D735A08}" destId="{28F07A18-C291-4DC1-8568-4E29025A9D08}" srcOrd="1" destOrd="0" parTransId="{E5A04C9E-3677-4B09-8137-CBF93DD72808}" sibTransId="{F846C492-E9BE-4347-B949-2B862350F21C}"/>
    <dgm:cxn modelId="{D67BDC9B-8CA1-4A1B-A916-C0B8904FF636}" srcId="{68F5DD49-62B5-4D08-BDAC-01AA5D735A08}" destId="{773B4CCE-5D28-4A19-AE7A-CF4A112C0246}" srcOrd="4" destOrd="0" parTransId="{2AAF5D3D-8CBB-47DD-9186-03321A52DAB1}" sibTransId="{84EECB43-70D8-4B01-91A7-26B7568A04C9}"/>
    <dgm:cxn modelId="{356957C6-420F-4C20-9BDF-504F7FD5EFBE}" type="presOf" srcId="{C83797DF-E836-42E0-8951-F72AC7888C89}" destId="{75357FB6-67CC-466F-9F59-DA8902252ACD}" srcOrd="0" destOrd="0" presId="urn:microsoft.com/office/officeart/2008/layout/LinedList"/>
    <dgm:cxn modelId="{2D150EE2-CA7B-49BE-8427-C29A1AAC07C9}" srcId="{68F5DD49-62B5-4D08-BDAC-01AA5D735A08}" destId="{C83797DF-E836-42E0-8951-F72AC7888C89}" srcOrd="2" destOrd="0" parTransId="{39A0D365-E0C3-42A1-B04A-AC5632C4A468}" sibTransId="{AF762F3A-18A6-4159-8A3C-7C8154D33859}"/>
    <dgm:cxn modelId="{AC8A5EFA-66C0-4236-8BF9-D598825D007F}" srcId="{68F5DD49-62B5-4D08-BDAC-01AA5D735A08}" destId="{9C725ED7-DC58-4BB1-8FC6-07B8724A0D13}" srcOrd="3" destOrd="0" parTransId="{4D8C25C3-5357-41AC-8C09-6B5866F9031E}" sibTransId="{ED4A6304-AA22-48E3-B5C4-D21F19B6CEE6}"/>
    <dgm:cxn modelId="{D05066F0-3B59-4869-A5AE-4D49FC1117C7}" type="presParOf" srcId="{3E6CD989-5E0A-41B8-91CE-CE757C1053BE}" destId="{C2CF063A-5A4D-483F-9443-D28E038C5115}" srcOrd="0" destOrd="0" presId="urn:microsoft.com/office/officeart/2008/layout/LinedList"/>
    <dgm:cxn modelId="{D22CDA36-E3D1-4EA3-9184-F0FB5165BB7E}" type="presParOf" srcId="{3E6CD989-5E0A-41B8-91CE-CE757C1053BE}" destId="{53085192-9357-4821-8450-1A2786AE6B57}" srcOrd="1" destOrd="0" presId="urn:microsoft.com/office/officeart/2008/layout/LinedList"/>
    <dgm:cxn modelId="{6C2907C1-CEF1-4F9E-9847-755B92DD618E}" type="presParOf" srcId="{53085192-9357-4821-8450-1A2786AE6B57}" destId="{A6F71D12-0CE7-4C90-AA82-8BF08AD6D069}" srcOrd="0" destOrd="0" presId="urn:microsoft.com/office/officeart/2008/layout/LinedList"/>
    <dgm:cxn modelId="{A8A5C779-DEFA-419E-B7C5-E1D7EF876AFB}" type="presParOf" srcId="{53085192-9357-4821-8450-1A2786AE6B57}" destId="{EF5641ED-3FBC-4CAE-BB6D-286DD6042183}" srcOrd="1" destOrd="0" presId="urn:microsoft.com/office/officeart/2008/layout/LinedList"/>
    <dgm:cxn modelId="{10D60BA7-EE3F-4416-840F-EB3E884A2872}" type="presParOf" srcId="{3E6CD989-5E0A-41B8-91CE-CE757C1053BE}" destId="{51AB50DE-71A4-4DCC-B227-FD6723FFB41E}" srcOrd="2" destOrd="0" presId="urn:microsoft.com/office/officeart/2008/layout/LinedList"/>
    <dgm:cxn modelId="{D6B9EF4D-1623-4066-8069-564F7E4EA7D9}" type="presParOf" srcId="{3E6CD989-5E0A-41B8-91CE-CE757C1053BE}" destId="{0C2C3820-78B9-4191-A810-578292722838}" srcOrd="3" destOrd="0" presId="urn:microsoft.com/office/officeart/2008/layout/LinedList"/>
    <dgm:cxn modelId="{BB5B8C82-C028-4C53-9BE8-FFC4D157A4FE}" type="presParOf" srcId="{0C2C3820-78B9-4191-A810-578292722838}" destId="{42EF8593-B045-46EF-ACDB-DAF97E5D2E37}" srcOrd="0" destOrd="0" presId="urn:microsoft.com/office/officeart/2008/layout/LinedList"/>
    <dgm:cxn modelId="{692107AA-CB7A-40D2-AA3E-14188032E3BF}" type="presParOf" srcId="{0C2C3820-78B9-4191-A810-578292722838}" destId="{30C12395-3804-4B20-8411-EFC62CD0B939}" srcOrd="1" destOrd="0" presId="urn:microsoft.com/office/officeart/2008/layout/LinedList"/>
    <dgm:cxn modelId="{491CEB00-AF96-4685-9D7C-684900B2534D}" type="presParOf" srcId="{3E6CD989-5E0A-41B8-91CE-CE757C1053BE}" destId="{365EC994-2A5B-4077-975E-93A2631D409A}" srcOrd="4" destOrd="0" presId="urn:microsoft.com/office/officeart/2008/layout/LinedList"/>
    <dgm:cxn modelId="{D4101D08-606B-4E4C-876C-C4DB40E25B53}" type="presParOf" srcId="{3E6CD989-5E0A-41B8-91CE-CE757C1053BE}" destId="{CDA49C57-3934-4505-9666-0270B89A651F}" srcOrd="5" destOrd="0" presId="urn:microsoft.com/office/officeart/2008/layout/LinedList"/>
    <dgm:cxn modelId="{B5626DB6-F56B-44E0-A7C9-7B0DC5837A43}" type="presParOf" srcId="{CDA49C57-3934-4505-9666-0270B89A651F}" destId="{75357FB6-67CC-466F-9F59-DA8902252ACD}" srcOrd="0" destOrd="0" presId="urn:microsoft.com/office/officeart/2008/layout/LinedList"/>
    <dgm:cxn modelId="{A6368240-9EE1-4D1A-9AD5-5699921688AC}" type="presParOf" srcId="{CDA49C57-3934-4505-9666-0270B89A651F}" destId="{E5C03851-D868-42B5-A922-B6E98A1A924D}" srcOrd="1" destOrd="0" presId="urn:microsoft.com/office/officeart/2008/layout/LinedList"/>
    <dgm:cxn modelId="{22180C12-02B5-4474-ACDA-B25C9C0FF9EA}" type="presParOf" srcId="{3E6CD989-5E0A-41B8-91CE-CE757C1053BE}" destId="{14F524BB-E99C-41CD-A080-1D564069F57F}" srcOrd="6" destOrd="0" presId="urn:microsoft.com/office/officeart/2008/layout/LinedList"/>
    <dgm:cxn modelId="{22AF814E-46CA-4C7B-91EB-D08DD5318487}" type="presParOf" srcId="{3E6CD989-5E0A-41B8-91CE-CE757C1053BE}" destId="{C3330B6B-0771-4D60-9CAE-B4E3B1FCC5AE}" srcOrd="7" destOrd="0" presId="urn:microsoft.com/office/officeart/2008/layout/LinedList"/>
    <dgm:cxn modelId="{6F8EFF38-D08F-427A-BE28-4D61A49D9C6F}" type="presParOf" srcId="{C3330B6B-0771-4D60-9CAE-B4E3B1FCC5AE}" destId="{54CA3D48-6214-4805-B4F5-A9A9B118235E}" srcOrd="0" destOrd="0" presId="urn:microsoft.com/office/officeart/2008/layout/LinedList"/>
    <dgm:cxn modelId="{02CB1363-4AC8-48B8-9B2E-FA78BCAD578C}" type="presParOf" srcId="{C3330B6B-0771-4D60-9CAE-B4E3B1FCC5AE}" destId="{BF15C9D7-EF61-4321-96B6-7C7FCB4B5FFF}" srcOrd="1" destOrd="0" presId="urn:microsoft.com/office/officeart/2008/layout/LinedList"/>
    <dgm:cxn modelId="{6412FE7E-615F-4B00-91D2-183D61E8F5CD}" type="presParOf" srcId="{3E6CD989-5E0A-41B8-91CE-CE757C1053BE}" destId="{F1598492-E584-4485-A809-FAD699AE861A}" srcOrd="8" destOrd="0" presId="urn:microsoft.com/office/officeart/2008/layout/LinedList"/>
    <dgm:cxn modelId="{5FDABC85-7422-444E-950C-7B8F995E9037}" type="presParOf" srcId="{3E6CD989-5E0A-41B8-91CE-CE757C1053BE}" destId="{18CD32EA-8F10-4EC9-93DA-C5CCDA0C1324}" srcOrd="9" destOrd="0" presId="urn:microsoft.com/office/officeart/2008/layout/LinedList"/>
    <dgm:cxn modelId="{D3F67E05-8266-4C35-A3CF-39111BC79FD5}" type="presParOf" srcId="{18CD32EA-8F10-4EC9-93DA-C5CCDA0C1324}" destId="{014C35B6-7503-45F9-82D9-5B9A0CF0CB72}" srcOrd="0" destOrd="0" presId="urn:microsoft.com/office/officeart/2008/layout/LinedList"/>
    <dgm:cxn modelId="{2F510782-69CE-4F35-B952-2C782CA977B4}" type="presParOf" srcId="{18CD32EA-8F10-4EC9-93DA-C5CCDA0C1324}" destId="{F6D48562-4C6E-44E0-82F7-B9BF24B6716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2A791-4CEF-44C7-B299-0AB836C5C5CC}">
      <dsp:nvSpPr>
        <dsp:cNvPr id="0" name=""/>
        <dsp:cNvSpPr/>
      </dsp:nvSpPr>
      <dsp:spPr>
        <a:xfrm>
          <a:off x="0" y="560"/>
          <a:ext cx="559614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C1755-BC78-4293-A9B8-3ABEA6D84324}">
      <dsp:nvSpPr>
        <dsp:cNvPr id="0" name=""/>
        <dsp:cNvSpPr/>
      </dsp:nvSpPr>
      <dsp:spPr>
        <a:xfrm>
          <a:off x="0" y="560"/>
          <a:ext cx="5596143" cy="655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Introduction</a:t>
          </a:r>
        </a:p>
      </dsp:txBody>
      <dsp:txXfrm>
        <a:off x="0" y="560"/>
        <a:ext cx="5596143" cy="655445"/>
      </dsp:txXfrm>
    </dsp:sp>
    <dsp:sp modelId="{D88728D8-79E2-485D-A5BD-107C2BA0774C}">
      <dsp:nvSpPr>
        <dsp:cNvPr id="0" name=""/>
        <dsp:cNvSpPr/>
      </dsp:nvSpPr>
      <dsp:spPr>
        <a:xfrm>
          <a:off x="0" y="656005"/>
          <a:ext cx="559614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D823F-3608-4A75-B2A1-6AB165259752}">
      <dsp:nvSpPr>
        <dsp:cNvPr id="0" name=""/>
        <dsp:cNvSpPr/>
      </dsp:nvSpPr>
      <dsp:spPr>
        <a:xfrm>
          <a:off x="0" y="656005"/>
          <a:ext cx="5596143" cy="655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Monitoring &amp; Observability</a:t>
          </a:r>
        </a:p>
      </dsp:txBody>
      <dsp:txXfrm>
        <a:off x="0" y="656005"/>
        <a:ext cx="5596143" cy="655445"/>
      </dsp:txXfrm>
    </dsp:sp>
    <dsp:sp modelId="{0F62DA77-F319-4C75-8337-BF7D42961364}">
      <dsp:nvSpPr>
        <dsp:cNvPr id="0" name=""/>
        <dsp:cNvSpPr/>
      </dsp:nvSpPr>
      <dsp:spPr>
        <a:xfrm>
          <a:off x="0" y="1311451"/>
          <a:ext cx="559614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5B47D-6496-4146-AD5E-0ED4714D2940}">
      <dsp:nvSpPr>
        <dsp:cNvPr id="0" name=""/>
        <dsp:cNvSpPr/>
      </dsp:nvSpPr>
      <dsp:spPr>
        <a:xfrm>
          <a:off x="0" y="1311451"/>
          <a:ext cx="5596143" cy="655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Azure Monitor</a:t>
          </a:r>
        </a:p>
      </dsp:txBody>
      <dsp:txXfrm>
        <a:off x="0" y="1311451"/>
        <a:ext cx="5596143" cy="655445"/>
      </dsp:txXfrm>
    </dsp:sp>
    <dsp:sp modelId="{6A77C3FB-12A5-4E9D-A2E7-9FD45B4D213D}">
      <dsp:nvSpPr>
        <dsp:cNvPr id="0" name=""/>
        <dsp:cNvSpPr/>
      </dsp:nvSpPr>
      <dsp:spPr>
        <a:xfrm>
          <a:off x="0" y="1966896"/>
          <a:ext cx="559614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B8F4E-2E59-4225-A1AD-DC6C2764247A}">
      <dsp:nvSpPr>
        <dsp:cNvPr id="0" name=""/>
        <dsp:cNvSpPr/>
      </dsp:nvSpPr>
      <dsp:spPr>
        <a:xfrm>
          <a:off x="0" y="1966896"/>
          <a:ext cx="5596143" cy="655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Data Factory Specifics</a:t>
          </a:r>
        </a:p>
      </dsp:txBody>
      <dsp:txXfrm>
        <a:off x="0" y="1966896"/>
        <a:ext cx="5596143" cy="655445"/>
      </dsp:txXfrm>
    </dsp:sp>
    <dsp:sp modelId="{FE2509F2-2BA1-4D5C-B63F-89F936DF6632}">
      <dsp:nvSpPr>
        <dsp:cNvPr id="0" name=""/>
        <dsp:cNvSpPr/>
      </dsp:nvSpPr>
      <dsp:spPr>
        <a:xfrm>
          <a:off x="0" y="2622342"/>
          <a:ext cx="559614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F9F95-45C9-4C0A-8538-18841300F413}">
      <dsp:nvSpPr>
        <dsp:cNvPr id="0" name=""/>
        <dsp:cNvSpPr/>
      </dsp:nvSpPr>
      <dsp:spPr>
        <a:xfrm>
          <a:off x="0" y="2622342"/>
          <a:ext cx="5596143" cy="655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Grafana Integration</a:t>
          </a:r>
        </a:p>
      </dsp:txBody>
      <dsp:txXfrm>
        <a:off x="0" y="2622342"/>
        <a:ext cx="5596143" cy="655445"/>
      </dsp:txXfrm>
    </dsp:sp>
    <dsp:sp modelId="{0B547549-8D79-429A-845C-013690138994}">
      <dsp:nvSpPr>
        <dsp:cNvPr id="0" name=""/>
        <dsp:cNvSpPr/>
      </dsp:nvSpPr>
      <dsp:spPr>
        <a:xfrm>
          <a:off x="0" y="3277787"/>
          <a:ext cx="559614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00140-0BDF-45AF-96B6-B1E4285646A7}">
      <dsp:nvSpPr>
        <dsp:cNvPr id="0" name=""/>
        <dsp:cNvSpPr/>
      </dsp:nvSpPr>
      <dsp:spPr>
        <a:xfrm>
          <a:off x="0" y="3277787"/>
          <a:ext cx="5596143" cy="655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Data Factory with Fabric</a:t>
          </a:r>
        </a:p>
      </dsp:txBody>
      <dsp:txXfrm>
        <a:off x="0" y="3277787"/>
        <a:ext cx="5596143" cy="655445"/>
      </dsp:txXfrm>
    </dsp:sp>
    <dsp:sp modelId="{DA59113D-BE24-49C6-921B-254647FA232B}">
      <dsp:nvSpPr>
        <dsp:cNvPr id="0" name=""/>
        <dsp:cNvSpPr/>
      </dsp:nvSpPr>
      <dsp:spPr>
        <a:xfrm>
          <a:off x="0" y="3933233"/>
          <a:ext cx="559614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D77A8-B1C8-4B9F-83EE-FB33CE657B01}">
      <dsp:nvSpPr>
        <dsp:cNvPr id="0" name=""/>
        <dsp:cNvSpPr/>
      </dsp:nvSpPr>
      <dsp:spPr>
        <a:xfrm>
          <a:off x="0" y="3933233"/>
          <a:ext cx="5596143" cy="655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Q&amp;A Session</a:t>
          </a:r>
        </a:p>
      </dsp:txBody>
      <dsp:txXfrm>
        <a:off x="0" y="3933233"/>
        <a:ext cx="5596143" cy="655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F063A-5A4D-483F-9443-D28E038C5115}">
      <dsp:nvSpPr>
        <dsp:cNvPr id="0" name=""/>
        <dsp:cNvSpPr/>
      </dsp:nvSpPr>
      <dsp:spPr>
        <a:xfrm>
          <a:off x="0" y="518"/>
          <a:ext cx="63855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71D12-0CE7-4C90-AA82-8BF08AD6D069}">
      <dsp:nvSpPr>
        <dsp:cNvPr id="0" name=""/>
        <dsp:cNvSpPr/>
      </dsp:nvSpPr>
      <dsp:spPr>
        <a:xfrm>
          <a:off x="0" y="518"/>
          <a:ext cx="6385560" cy="84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Azure MVP - hands-on Azure Cloud Solutions Architect &amp; Azure certified since 2012</a:t>
          </a:r>
          <a:endParaRPr lang="en-GB" sz="2300" kern="1200" dirty="0"/>
        </a:p>
      </dsp:txBody>
      <dsp:txXfrm>
        <a:off x="0" y="518"/>
        <a:ext cx="6385560" cy="848698"/>
      </dsp:txXfrm>
    </dsp:sp>
    <dsp:sp modelId="{51AB50DE-71A4-4DCC-B227-FD6723FFB41E}">
      <dsp:nvSpPr>
        <dsp:cNvPr id="0" name=""/>
        <dsp:cNvSpPr/>
      </dsp:nvSpPr>
      <dsp:spPr>
        <a:xfrm>
          <a:off x="0" y="849217"/>
          <a:ext cx="63855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F8593-B045-46EF-ACDB-DAF97E5D2E37}">
      <dsp:nvSpPr>
        <dsp:cNvPr id="0" name=""/>
        <dsp:cNvSpPr/>
      </dsp:nvSpPr>
      <dsp:spPr>
        <a:xfrm>
          <a:off x="0" y="849217"/>
          <a:ext cx="6385560" cy="84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Passionate about Cloud &amp; Integration</a:t>
          </a:r>
        </a:p>
      </dsp:txBody>
      <dsp:txXfrm>
        <a:off x="0" y="849217"/>
        <a:ext cx="6385560" cy="848698"/>
      </dsp:txXfrm>
    </dsp:sp>
    <dsp:sp modelId="{365EC994-2A5B-4077-975E-93A2631D409A}">
      <dsp:nvSpPr>
        <dsp:cNvPr id="0" name=""/>
        <dsp:cNvSpPr/>
      </dsp:nvSpPr>
      <dsp:spPr>
        <a:xfrm>
          <a:off x="0" y="1697916"/>
          <a:ext cx="63855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57FB6-67CC-466F-9F59-DA8902252ACD}">
      <dsp:nvSpPr>
        <dsp:cNvPr id="0" name=""/>
        <dsp:cNvSpPr/>
      </dsp:nvSpPr>
      <dsp:spPr>
        <a:xfrm>
          <a:off x="0" y="1697916"/>
          <a:ext cx="6385560" cy="84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Public speaker and blogger</a:t>
          </a:r>
        </a:p>
      </dsp:txBody>
      <dsp:txXfrm>
        <a:off x="0" y="1697916"/>
        <a:ext cx="6385560" cy="848698"/>
      </dsp:txXfrm>
    </dsp:sp>
    <dsp:sp modelId="{14F524BB-E99C-41CD-A080-1D564069F57F}">
      <dsp:nvSpPr>
        <dsp:cNvPr id="0" name=""/>
        <dsp:cNvSpPr/>
      </dsp:nvSpPr>
      <dsp:spPr>
        <a:xfrm>
          <a:off x="0" y="2546614"/>
          <a:ext cx="63855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A3D48-6214-4805-B4F5-A9A9B118235E}">
      <dsp:nvSpPr>
        <dsp:cNvPr id="0" name=""/>
        <dsp:cNvSpPr/>
      </dsp:nvSpPr>
      <dsp:spPr>
        <a:xfrm>
          <a:off x="0" y="2546614"/>
          <a:ext cx="6385560" cy="84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Belgian-born, now based in London</a:t>
          </a:r>
        </a:p>
      </dsp:txBody>
      <dsp:txXfrm>
        <a:off x="0" y="2546614"/>
        <a:ext cx="6385560" cy="848698"/>
      </dsp:txXfrm>
    </dsp:sp>
    <dsp:sp modelId="{F1598492-E584-4485-A809-FAD699AE861A}">
      <dsp:nvSpPr>
        <dsp:cNvPr id="0" name=""/>
        <dsp:cNvSpPr/>
      </dsp:nvSpPr>
      <dsp:spPr>
        <a:xfrm>
          <a:off x="0" y="3395313"/>
          <a:ext cx="63855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C35B6-7503-45F9-82D9-5B9A0CF0CB72}">
      <dsp:nvSpPr>
        <dsp:cNvPr id="0" name=""/>
        <dsp:cNvSpPr/>
      </dsp:nvSpPr>
      <dsp:spPr>
        <a:xfrm>
          <a:off x="0" y="3395313"/>
          <a:ext cx="6385560" cy="84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Scuba diver - hiker – world traveler</a:t>
          </a:r>
          <a:endParaRPr lang="en-US" sz="2300" kern="1200" dirty="0"/>
        </a:p>
      </dsp:txBody>
      <dsp:txXfrm>
        <a:off x="0" y="3395313"/>
        <a:ext cx="6385560" cy="848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8F49D-FB46-4E15-9583-66415A91F938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61688-D62F-4922-94E9-565C9BA25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79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etergobeyn1.grafana.net/d/data-factory-factories/azure-data-factory-factories?orgId=1&amp;from=now-7d&amp;to=now&amp;timezone=browser&amp;var-Subscription=aek2b99e0m60we&amp;var-ResourceGroup=&amp;var-ResourceName=&amp;refresh=1m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61688-D62F-4922-94E9-565C9BA25CA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56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61688-D62F-4922-94E9-565C9BA25CA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780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C25DE-D0B5-88FB-B1EB-36E18869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641E0-0A2C-DE35-A8BF-E99E07FCF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7331F-3A2F-AC09-6453-629785CA2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BDF6C-8D07-C1C7-A734-9747A6769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61688-D62F-4922-94E9-565C9BA25C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601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61688-D62F-4922-94E9-565C9BA25CA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587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https://dietergobeyn1.grafana.net/d/data-factory-factories/azure-data-factory-factories?orgId=1&amp;from=now-7d&amp;to=now&amp;timezone=browser&amp;var-Subscription=aek2b99e0m60we&amp;var-ResourceGroup=&amp;var-ResourceName=&amp;refresh=1m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61688-D62F-4922-94E9-565C9BA25CA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3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9B50D-78D4-2CAB-6FE5-66999D934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DAECB-B12F-C64F-7EBE-F7F0CDDB4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8BD1F-CE14-54D8-7789-57A37864A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96D3F-BFCE-AB09-9135-AECFD5FF8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61688-D62F-4922-94E9-565C9BA25CA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80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0A67-CB56-6AAD-B805-7B8B4BED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B106D-04AB-A3F3-CC3C-FD87DDF33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9D4E-0652-0E85-9FFB-065ACE09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A090-2FE5-485E-BE59-BBA243C86FAB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8AC83-C96E-8D65-446F-1BF5FAEC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1D55A-2CDF-8983-1760-2EE10925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01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755E6-A34A-1D07-586E-9925BD33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65E29-1F42-519E-BF02-92A5741C9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C6487-7036-5220-2047-CDDA47484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ED2F-EE4D-408E-B316-AD8FE8090DE2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6C10A-CD9F-36A0-1404-BFE45183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B28F5-D585-1264-15C7-05DD98CC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36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C665F-C3F7-9F57-BD27-9A9AE8CD1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E17FD-629E-C44B-3CBF-5484B47D5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37F10-D00D-8DC3-78F5-497E861C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AB58-D8E8-450C-A31D-BB47A659533E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A7AFA-A681-C592-A950-EEC4A1B0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3A6C9-0CB0-3E3E-EF6A-43BD1E51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134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46E8-D4CE-2F58-1510-F9C515512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55C5C-17E7-BAFE-2DE1-B2D64551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2DA2-9F3D-CBEC-4755-6E1918EF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11.02.2025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CE76-640E-5157-7B51-6A9305B8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D15F-ED34-89FB-D132-ACE11214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C9673-DAC0-4DBB-9445-A813F54D2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03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56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2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54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34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50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1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2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9EB5-F7AE-2379-9EA8-82686CD6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4B4D4-6F6D-7794-0A74-E65C2AAB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BD530-48BF-A20E-BC90-394BB858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37A8-6AE6-42A6-BF13-DAADA56E8B6C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FC15C-D838-51AD-87FD-48172178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B94A8-7812-F269-9FB1-614AE04B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7559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FD6-33E0-2040-45C9-164DEC5A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BDA95-0DDB-08BC-079E-0F75B082E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560B5-F692-EDD5-6D04-D9A5EE7C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7E0E-5288-F7B7-8530-D3F6A9DE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AA9C9-DC12-1035-8CEB-55828072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42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863A-C6E3-2A45-6E79-3EAD718C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9438-72B6-1420-F28B-4C31D93B2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30CCC-4C22-5A33-5E30-D47024D6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FC9A7-FF49-4545-B2D5-672A0F4E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CF51-49D9-00BB-B689-26C03AB6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636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9D5F-480F-8497-ED83-BA0FB63D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65057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475AD-A3DA-6F7F-DEE3-4A0D55FF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50444-C4B7-BF77-E77E-32363E5D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2C262-6AE0-AAE5-11C9-FDF32E4CE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37F91-2EC2-E4F2-334F-4C0C1AAE2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DF604-7A2C-09FA-748F-0AA262B0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CDB47-8ECC-918D-17AB-7EABD292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7ED50-068B-EB42-17A0-EF433286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81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2BD0-3E8F-915C-23F3-4FFF40C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7ABD-964D-D1CB-61C2-086DBC5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639E-E6C4-F10B-274F-ECD5D6F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FADB-9722-FDB8-B825-864C61B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69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2912-2EB3-7935-32F8-6C235A03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4228-55C4-BA66-9130-8E67E9D3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26836"/>
            <a:ext cx="6172200" cy="47342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ACB25-3607-0C37-09BE-F9B3381E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49070-EE56-FD1E-9EE1-4782C908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91F71-1703-5E8F-1C8A-AAA2026B7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BC3BA-9DAF-76B5-0592-BF039C40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61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C3EE-DD3D-CC0A-9622-34AF2925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F5ECF-C541-6FC8-65E5-0C48F86A9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17600"/>
            <a:ext cx="6172200" cy="4743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8BC86-F3CB-0712-0F2B-63F3D994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08B2-EEFD-36BF-E8C7-B270B96B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7105F-11BE-92C7-4A21-3AA3CF93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3FA3-679C-7B34-E566-8D1680AA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525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93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5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E58F8-3AEC-B513-FBFD-FDAB4F7E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6A536-D890-8621-0557-2DDE75442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5BB8E-F1AA-D2FE-505C-F5418657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578D-0EF2-4488-84F6-649CBECB81CA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064CE-B063-16CE-35D6-C2C7FFBD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4DDCA-1712-6238-3264-7388DA66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05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846E-8F5D-CB86-D295-3A528412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10CF-3989-DE50-0D7D-31667218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09FCB-A95F-D84A-355A-997E16537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AB6E2-6874-B327-49ED-4CCD8A77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D573-3F1B-4C5B-9B15-121238F133C6}" type="datetime1">
              <a:rPr lang="en-GB" smtClean="0"/>
              <a:t>19/05/2025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EBB04-F63E-C8FB-45F0-6C4ADF336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6930-53D0-0230-FE84-F2A47E6F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264A-AC71-C4B2-0E36-7AF589D4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7C02B-C3FD-FA87-C567-937483DC6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895BC-22AB-0426-2BC7-ED820A847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5881D-11AC-2E56-6C40-D5FA80C1B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99113-C655-0475-ED6A-4BA7D6EEA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30868B-ECEC-FAFD-FFE8-6C98340A6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A2BE9-B0EB-489D-9E70-7A304513D39D}" type="datetime1">
              <a:rPr lang="en-GB" smtClean="0"/>
              <a:t>19/05/2025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CE524F-A161-1206-87C7-35517E42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E5F93D-5818-26F6-D563-E500C76F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67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100C-E37B-EE77-EDE2-6017885B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77554-FA34-7235-08BD-BA8D43B7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7767-F7E3-4476-9ED5-9A5FC2B1FE26}" type="datetime1">
              <a:rPr lang="en-GB" smtClean="0"/>
              <a:t>19/05/2025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1F47-6B56-55D4-529A-D40DAB5D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FB02A-FA9B-C96F-617C-705B988C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95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E62C52-3280-952A-1D2D-E6BA96F00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D4D3-204B-412E-A714-EC1917EF359F}" type="datetime1">
              <a:rPr lang="en-GB" smtClean="0"/>
              <a:t>19/05/2025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D179E-DCD5-1594-5A42-F703DBF5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8A17C-0403-47FF-60ED-B912B1F3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37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20E3-D06E-6F00-96E0-F37BC20FE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53007-EFB9-EBD7-D936-119090C0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83D76-252D-B81E-FF82-40D1ABF32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C036E-5F98-4180-E3B7-C27CC96C2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2E8C-DB0B-4E7D-BBB1-509E2AA68742}" type="datetime1">
              <a:rPr lang="en-GB" smtClean="0"/>
              <a:t>19/05/2025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9E8E4-B3C5-F649-C185-AD3F5326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3AD01-4B7D-16CC-9442-7B6BB79A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87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26BB-11A0-FF68-E5FF-6561F0BC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05FB5-E0A0-B806-B55C-85CC3EEC2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A5890-4C07-E189-7405-9A4210894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C5D27-1616-F096-C3A3-CF5B6EB9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406F-1B7A-490D-85FA-6EAD705B2726}" type="datetime1">
              <a:rPr lang="en-GB" smtClean="0"/>
              <a:t>19/05/2025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18ED4-2400-B0CA-DAD2-CF641E8F1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AE84E-6224-12C2-F6F7-F9D89713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57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D92AE-F760-F8A2-740F-9D3F88AF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BC663-DC27-9E9C-7875-CDBD740B2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5A746-E4FD-2589-DD4A-189803E41E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A5AD-3564-4D79-8C7D-6A1EAF09AEA5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B651E-E68C-67F0-29E3-AD9F39EF8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A6D3E-2FDE-C5D8-11E2-2FB49F987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EFF54-B894-4470-B4E1-3FE628567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72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20FCF-99F2-7A24-42F1-EBD4F33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20CC-F572-DE62-0AAB-CCC45741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2F9E-3C55-8F8A-D67A-7C9AA57BE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 dirty="0"/>
              <a:t>11.02.2025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732D-4FFE-1FB3-4CFA-9B128DD8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 dirty="0"/>
              <a:t>SQLDay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36AF-2FAC-96CE-CCF7-B6189B2DE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4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service-fabric/monitor-service-fabri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visualize/grafana-plugin" TargetMode="External"/><Relationship Id="rId2" Type="http://schemas.openxmlformats.org/officeDocument/2006/relationships/hyperlink" Target="https://learn.microsoft.com/en-us/training/paths/analyze-monitoring-data-with-k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techinsider.com/azure-data-factory-user-properties-and-kql/" TargetMode="External"/><Relationship Id="rId5" Type="http://schemas.openxmlformats.org/officeDocument/2006/relationships/hyperlink" Target="https://github.com/yesoreyeram/grafana-dashboards?tab=readme-ov-file" TargetMode="External"/><Relationship Id="rId4" Type="http://schemas.openxmlformats.org/officeDocument/2006/relationships/hyperlink" Target="https://azure.microsoft.com/en-us/products/managed-grafana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5.jp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watche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3F91-B0F6-F32C-9685-D17905EA7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Data Factory Monitoring:</a:t>
            </a:r>
            <a:br>
              <a:rPr kumimoji="0" lang="en-GB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You’re doing it wrong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5A24-37C0-A695-CCE7-96772F485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Dieter Gobeyn</a:t>
            </a:r>
          </a:p>
          <a:p>
            <a:endParaRPr lang="en-US" dirty="0"/>
          </a:p>
        </p:txBody>
      </p:sp>
      <p:pic>
        <p:nvPicPr>
          <p:cNvPr id="5" name="Picture 2" descr="Preview of your QR Code">
            <a:extLst>
              <a:ext uri="{FF2B5EF4-FFF2-40B4-BE49-F238E27FC236}">
                <a16:creationId xmlns:a16="http://schemas.microsoft.com/office/drawing/2014/main" id="{7BE861A1-23ED-6788-7C9A-5EEF8915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718" y="4793653"/>
            <a:ext cx="1808692" cy="180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F0AAB-9600-AD4D-2849-1E748278D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70" t="15696" r="19995" b="40928"/>
          <a:stretch/>
        </p:blipFill>
        <p:spPr>
          <a:xfrm>
            <a:off x="572457" y="3886055"/>
            <a:ext cx="2086434" cy="204401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8364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729C-E1AD-4CCA-5342-C345BD4B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Azure Monitor Logs works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0698A-943C-0DAE-A9BB-3DEBDFCC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10</a:t>
            </a:fld>
            <a:endParaRPr lang="en-GB"/>
          </a:p>
        </p:txBody>
      </p:sp>
      <p:pic>
        <p:nvPicPr>
          <p:cNvPr id="4098" name="Picture 2" descr="A diagram that shows how Azure Monitor and Azure Monitor Logs provide an end-to-end solution for collecting, managing, retrieving, and working with log data.">
            <a:extLst>
              <a:ext uri="{FF2B5EF4-FFF2-40B4-BE49-F238E27FC236}">
                <a16:creationId xmlns:a16="http://schemas.microsoft.com/office/drawing/2014/main" id="{228109F5-371B-B885-DA7A-2C33DA92BE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013" y="1853967"/>
            <a:ext cx="6820126" cy="4127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11479-9864-12C4-1A06-F560B8A6E908}"/>
              </a:ext>
            </a:extLst>
          </p:cNvPr>
          <p:cNvSpPr txBox="1"/>
          <p:nvPr/>
        </p:nvSpPr>
        <p:spPr>
          <a:xfrm>
            <a:off x="807090" y="1520658"/>
            <a:ext cx="375826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Collect: </a:t>
            </a:r>
            <a:r>
              <a:rPr lang="en-US" sz="2200" dirty="0"/>
              <a:t>ingest and transform any telemetry, then send it to Log Analytics tables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Manage: </a:t>
            </a:r>
            <a:r>
              <a:rPr lang="en-US" sz="2200" dirty="0"/>
              <a:t>set schemas, retention, access, and spend in your workspace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Query: </a:t>
            </a:r>
            <a:r>
              <a:rPr lang="en-US" sz="2200" dirty="0"/>
              <a:t>get near-real-time insights with KQL or simple no-code views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Act: </a:t>
            </a:r>
            <a:r>
              <a:rPr lang="en-US" sz="2200" dirty="0"/>
              <a:t>drive analysis, troubleshooting, alerts, dashboards, and integrations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19884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3549-CFE9-DC69-2FC5-0A3738F3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62" y="120426"/>
            <a:ext cx="5257800" cy="1325563"/>
          </a:xfrm>
        </p:spPr>
        <p:txBody>
          <a:bodyPr>
            <a:normAutofit/>
          </a:bodyPr>
          <a:lstStyle/>
          <a:p>
            <a:r>
              <a:rPr lang="en-GB" sz="3200" dirty="0"/>
              <a:t>Azure Monitor for data factory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4015C-A170-8E33-8F18-71C7D447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11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7A254-CDF7-5FAC-FA21-702050C4A65C}"/>
              </a:ext>
            </a:extLst>
          </p:cNvPr>
          <p:cNvSpPr txBox="1"/>
          <p:nvPr/>
        </p:nvSpPr>
        <p:spPr>
          <a:xfrm>
            <a:off x="384908" y="1299152"/>
            <a:ext cx="554390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Azure Monitor Integration:</a:t>
            </a:r>
            <a:r>
              <a:rPr lang="en-GB" sz="2000" dirty="0"/>
              <a:t> Track pipeline runs, trigger runs, and activities.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Built-in Monitoring:</a:t>
            </a:r>
            <a:r>
              <a:rPr lang="en-GB" sz="2000" dirty="0"/>
              <a:t> Use the ADF portal for quick views and manual checks.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Alerts:</a:t>
            </a:r>
            <a:r>
              <a:rPr lang="en-GB" sz="2000" dirty="0"/>
              <a:t> Set up alerts for failures, long runs, or custom conditions.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Metrics and Logs:</a:t>
            </a:r>
            <a:r>
              <a:rPr lang="en-GB" sz="2000" dirty="0"/>
              <a:t> Collect detailed operational data for analysis.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Visual Tools:</a:t>
            </a:r>
            <a:r>
              <a:rPr lang="en-GB" sz="2000" dirty="0"/>
              <a:t> Use dashboards, activity runs, and Gantt charts for easier troubleshooting.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Automated Actions:</a:t>
            </a:r>
            <a:r>
              <a:rPr lang="en-GB" sz="2000" dirty="0"/>
              <a:t> Trigger Logic Apps or Functions based on alerts.</a:t>
            </a:r>
          </a:p>
        </p:txBody>
      </p:sp>
      <p:pic>
        <p:nvPicPr>
          <p:cNvPr id="3079" name="Picture 7" descr="selective focus photography of grey coin operated telescope">
            <a:extLst>
              <a:ext uri="{FF2B5EF4-FFF2-40B4-BE49-F238E27FC236}">
                <a16:creationId xmlns:a16="http://schemas.microsoft.com/office/drawing/2014/main" id="{2AE30E41-F120-3E1B-7545-DAB4A7FF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758" y="-2208362"/>
            <a:ext cx="6044242" cy="90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79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09E5-9653-3623-D788-4B4A068B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795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Monitoring Data Factory with Azure Monitor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EDBA-F293-D453-206A-BC18BF78F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1498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b="1" dirty="0"/>
              <a:t>Some ideas:</a:t>
            </a:r>
          </a:p>
          <a:p>
            <a:endParaRPr lang="en-US" sz="2200" b="1" dirty="0"/>
          </a:p>
          <a:p>
            <a:r>
              <a:rPr lang="en-US" sz="2200" b="1" dirty="0"/>
              <a:t>Track Correlation ID or business Keys: </a:t>
            </a:r>
            <a:r>
              <a:rPr lang="en-US" sz="2200" dirty="0"/>
              <a:t>Capture full pipeline flow in one KQL view based on </a:t>
            </a:r>
            <a:r>
              <a:rPr lang="en-US" sz="2200" dirty="0" err="1"/>
              <a:t>OrderId</a:t>
            </a:r>
            <a:r>
              <a:rPr lang="en-US" sz="2200" dirty="0"/>
              <a:t>, </a:t>
            </a:r>
            <a:r>
              <a:rPr lang="en-US" sz="2200" dirty="0" err="1"/>
              <a:t>ShippingId</a:t>
            </a:r>
            <a:r>
              <a:rPr lang="en-US" sz="2200" dirty="0"/>
              <a:t>, or </a:t>
            </a:r>
            <a:r>
              <a:rPr lang="en-US" sz="2200" dirty="0" err="1"/>
              <a:t>CustomerReference</a:t>
            </a:r>
            <a:r>
              <a:rPr lang="en-US" sz="2200" dirty="0"/>
              <a:t>.</a:t>
            </a:r>
            <a:br>
              <a:rPr lang="en-US" sz="2200" dirty="0"/>
            </a:br>
            <a:endParaRPr lang="en-US" sz="2200" dirty="0"/>
          </a:p>
          <a:p>
            <a:r>
              <a:rPr lang="en-US" sz="2200" b="1" dirty="0"/>
              <a:t>SLA Dashboards:</a:t>
            </a:r>
            <a:r>
              <a:rPr lang="en-US" sz="2200" dirty="0"/>
              <a:t> Show on-time, delayed, or failed loads using Azure Monitor Workbooks</a:t>
            </a:r>
            <a:br>
              <a:rPr lang="en-US" sz="2200" dirty="0"/>
            </a:br>
            <a:endParaRPr lang="en-US" sz="2200" dirty="0"/>
          </a:p>
          <a:p>
            <a:r>
              <a:rPr lang="en-US" sz="2200" b="1" dirty="0"/>
              <a:t>Row-Count Alerts</a:t>
            </a:r>
            <a:r>
              <a:rPr lang="en-US" sz="2200" dirty="0"/>
              <a:t>: Warn if load is too small</a:t>
            </a:r>
            <a:br>
              <a:rPr lang="en-US" sz="2200" dirty="0"/>
            </a:br>
            <a:endParaRPr lang="en-US" sz="2200" dirty="0"/>
          </a:p>
          <a:p>
            <a:r>
              <a:rPr lang="en-US" sz="2200" b="1" dirty="0"/>
              <a:t>Automatic Incident Creation:</a:t>
            </a:r>
            <a:r>
              <a:rPr lang="en-US" sz="2200" dirty="0"/>
              <a:t> Raise ServiceNow or Jira tickets after repeated failures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BA887-C4EA-ADF6-838E-46C9BA3D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12</a:t>
            </a:fld>
            <a:endParaRPr lang="en-GB"/>
          </a:p>
        </p:txBody>
      </p:sp>
      <p:pic>
        <p:nvPicPr>
          <p:cNvPr id="5128" name="Picture 8" descr="person working on blue and white paper on board">
            <a:extLst>
              <a:ext uri="{FF2B5EF4-FFF2-40B4-BE49-F238E27FC236}">
                <a16:creationId xmlns:a16="http://schemas.microsoft.com/office/drawing/2014/main" id="{E43B03A9-5772-C1F7-91E3-5F2E4F56E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8"/>
          <a:stretch/>
        </p:blipFill>
        <p:spPr bwMode="auto">
          <a:xfrm>
            <a:off x="6096000" y="0"/>
            <a:ext cx="62361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05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2412-EEC1-EE2A-7297-51B4325D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Data Logs with Annotations and User Properties in Data Factory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889B6-EA29-56B6-2FDA-0EBE95101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200" b="1" dirty="0"/>
              <a:t>Annotations</a:t>
            </a:r>
            <a:endParaRPr lang="en-GB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Static tags added to pipelines, activities, datasets, and linked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Help organise and group objects for easier searching and reporting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Useful for documentation, ownership tags, project grouping</a:t>
            </a:r>
          </a:p>
          <a:p>
            <a:pPr marL="0" indent="0">
              <a:buNone/>
            </a:pP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User Properties</a:t>
            </a:r>
            <a:endParaRPr lang="en-GB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Dynamic values set during pipeline execution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Logged automatically in Azure Monitor and Log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Useful for tracking run-time data like file names, record counts, Correlation IDs or business keys (</a:t>
            </a:r>
            <a:r>
              <a:rPr lang="en-GB" sz="2200" dirty="0" err="1"/>
              <a:t>OrderId</a:t>
            </a:r>
            <a:r>
              <a:rPr lang="en-GB" sz="2200" dirty="0"/>
              <a:t>, </a:t>
            </a:r>
            <a:r>
              <a:rPr lang="en-GB" sz="2200" dirty="0" err="1"/>
              <a:t>CustomerRef</a:t>
            </a:r>
            <a:r>
              <a:rPr lang="en-GB" sz="2200" dirty="0"/>
              <a:t>, </a:t>
            </a:r>
            <a:r>
              <a:rPr lang="en-GB" sz="2200" dirty="0" err="1"/>
              <a:t>ShippingId</a:t>
            </a:r>
            <a:r>
              <a:rPr lang="en-GB" sz="2200" dirty="0"/>
              <a:t>)</a:t>
            </a:r>
          </a:p>
          <a:p>
            <a:pPr marL="0" indent="0">
              <a:buNone/>
            </a:pP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Goal: </a:t>
            </a:r>
            <a:r>
              <a:rPr lang="en-GB" sz="2200" dirty="0"/>
              <a:t>Better log organisation, easier monitoring, faster 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A698F-5569-8335-D0B0-5745BAA9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F1DF-F577-AE05-A29E-08737E225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1571-EBC8-6984-8416-C1BD1D3C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Annotations and user properties</a:t>
            </a:r>
          </a:p>
          <a:p>
            <a:r>
              <a:rPr lang="en-GB" dirty="0"/>
              <a:t>Log Analytics</a:t>
            </a:r>
          </a:p>
          <a:p>
            <a:r>
              <a:rPr lang="en-GB" dirty="0"/>
              <a:t>KQL queries</a:t>
            </a:r>
          </a:p>
          <a:p>
            <a:r>
              <a:rPr lang="en-GB" dirty="0"/>
              <a:t>Create alert from KQL</a:t>
            </a:r>
          </a:p>
          <a:p>
            <a:r>
              <a:rPr lang="en-GB" dirty="0"/>
              <a:t>Pin to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10DD0-0E83-0E7D-3088-67938D01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46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3F0F-D6CA-1B26-FA4F-5AAE8D46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KQL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60C1D-65D3-CDB7-5C6B-EF6A96BA7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48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300" dirty="0" err="1"/>
              <a:t>ADFPipelineRun</a:t>
            </a:r>
            <a:endParaRPr lang="en-GB" sz="1300" dirty="0"/>
          </a:p>
          <a:p>
            <a:pPr marL="0" indent="0">
              <a:buNone/>
            </a:pPr>
            <a:r>
              <a:rPr lang="en-GB" sz="1300" dirty="0"/>
              <a:t>| where Status == 'Failed'</a:t>
            </a:r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r>
              <a:rPr lang="en-GB" sz="1300" dirty="0" err="1"/>
              <a:t>ADFPipelineRun</a:t>
            </a:r>
            <a:endParaRPr lang="en-GB" sz="1300" dirty="0"/>
          </a:p>
          <a:p>
            <a:pPr marL="0" indent="0">
              <a:buNone/>
            </a:pPr>
            <a:r>
              <a:rPr lang="en-GB" sz="1300" dirty="0"/>
              <a:t>| extend Owner = </a:t>
            </a:r>
            <a:r>
              <a:rPr lang="en-GB" sz="1300" dirty="0" err="1"/>
              <a:t>parse_json</a:t>
            </a:r>
            <a:r>
              <a:rPr lang="en-GB" sz="1300" dirty="0"/>
              <a:t>(Annotations)[0]</a:t>
            </a:r>
          </a:p>
          <a:p>
            <a:pPr marL="0" indent="0">
              <a:buNone/>
            </a:pPr>
            <a:r>
              <a:rPr lang="en-GB" sz="1300" dirty="0"/>
              <a:t>| where Status == 'Failed'</a:t>
            </a:r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r>
              <a:rPr lang="en-GB" sz="1300" dirty="0" err="1"/>
              <a:t>ADFPipelineRun</a:t>
            </a:r>
            <a:endParaRPr lang="en-GB" sz="1300" dirty="0"/>
          </a:p>
          <a:p>
            <a:pPr marL="0" indent="0">
              <a:buNone/>
            </a:pPr>
            <a:r>
              <a:rPr lang="en-GB" sz="1300" dirty="0"/>
              <a:t>| where Status &lt;&gt; 'Queued' and Status &lt;&gt; 'InProgress'</a:t>
            </a:r>
          </a:p>
          <a:p>
            <a:pPr marL="0" indent="0">
              <a:buNone/>
            </a:pPr>
            <a:r>
              <a:rPr lang="en-GB" sz="1300" dirty="0"/>
              <a:t>| extend </a:t>
            </a:r>
            <a:r>
              <a:rPr lang="en-GB" sz="1300" dirty="0" err="1"/>
              <a:t>StatusLight</a:t>
            </a:r>
            <a:r>
              <a:rPr lang="en-GB" sz="1300" dirty="0"/>
              <a:t> = case(</a:t>
            </a:r>
          </a:p>
          <a:p>
            <a:pPr marL="0" indent="0">
              <a:buNone/>
            </a:pPr>
            <a:r>
              <a:rPr lang="en-GB" sz="1300" dirty="0"/>
              <a:t>    Status == "Failed", "🔴",</a:t>
            </a:r>
          </a:p>
          <a:p>
            <a:pPr marL="0" indent="0">
              <a:buNone/>
            </a:pPr>
            <a:r>
              <a:rPr lang="en-GB" sz="1300" dirty="0"/>
              <a:t>    Status == "Succeeded", "🟢",</a:t>
            </a:r>
          </a:p>
          <a:p>
            <a:pPr marL="0" indent="0">
              <a:buNone/>
            </a:pPr>
            <a:r>
              <a:rPr lang="en-GB" sz="1300" dirty="0"/>
              <a:t>    "🟡" // default if neither Failed nor Succeeded</a:t>
            </a:r>
          </a:p>
          <a:p>
            <a:pPr marL="0" indent="0">
              <a:buNone/>
            </a:pPr>
            <a:r>
              <a:rPr lang="en-GB" sz="13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3B060-8442-87D8-98EC-946FFA43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15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07DC3C-EE75-BEA8-1C2A-4EE251315FBF}"/>
              </a:ext>
            </a:extLst>
          </p:cNvPr>
          <p:cNvSpPr txBox="1">
            <a:spLocks/>
          </p:cNvSpPr>
          <p:nvPr/>
        </p:nvSpPr>
        <p:spPr>
          <a:xfrm>
            <a:off x="5562600" y="1690688"/>
            <a:ext cx="50048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ADFPipelineRun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| where Status &lt;&gt; 'Queued' and Status &lt;&gt; 'InProgress'</a:t>
            </a:r>
          </a:p>
          <a:p>
            <a:pPr marL="0" indent="0">
              <a:buNone/>
            </a:pPr>
            <a:r>
              <a:rPr lang="en-GB" dirty="0"/>
              <a:t>| extend </a:t>
            </a:r>
            <a:r>
              <a:rPr lang="en-GB" dirty="0" err="1"/>
              <a:t>StatusLight</a:t>
            </a:r>
            <a:r>
              <a:rPr lang="en-GB" dirty="0"/>
              <a:t> = case(</a:t>
            </a:r>
          </a:p>
          <a:p>
            <a:pPr marL="0" indent="0">
              <a:buNone/>
            </a:pPr>
            <a:r>
              <a:rPr lang="en-GB" dirty="0"/>
              <a:t>    Status == "Failed", "🔴",</a:t>
            </a:r>
          </a:p>
          <a:p>
            <a:pPr marL="0" indent="0">
              <a:buNone/>
            </a:pPr>
            <a:r>
              <a:rPr lang="en-GB" dirty="0"/>
              <a:t>    Status == "Succeeded", "🟢",</a:t>
            </a:r>
          </a:p>
          <a:p>
            <a:pPr marL="0" indent="0">
              <a:buNone/>
            </a:pPr>
            <a:r>
              <a:rPr lang="en-GB" dirty="0"/>
              <a:t>    "🟡" // default if neither Failed nor Succeeded</a:t>
            </a:r>
          </a:p>
          <a:p>
            <a:pPr marL="0" indent="0">
              <a:buNone/>
            </a:pP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| project </a:t>
            </a:r>
            <a:r>
              <a:rPr lang="en-GB" dirty="0" err="1"/>
              <a:t>TimeGenerated</a:t>
            </a:r>
            <a:r>
              <a:rPr lang="en-GB" dirty="0"/>
              <a:t>, </a:t>
            </a:r>
            <a:r>
              <a:rPr lang="en-GB" dirty="0" err="1"/>
              <a:t>StatusLight</a:t>
            </a:r>
            <a:r>
              <a:rPr lang="en-GB" dirty="0"/>
              <a:t>, </a:t>
            </a:r>
            <a:r>
              <a:rPr lang="en-GB" dirty="0" err="1"/>
              <a:t>OperationName</a:t>
            </a:r>
            <a:r>
              <a:rPr lang="en-GB" dirty="0"/>
              <a:t>, </a:t>
            </a:r>
            <a:r>
              <a:rPr lang="en-GB" dirty="0" err="1"/>
              <a:t>CorrelationId</a:t>
            </a:r>
            <a:r>
              <a:rPr lang="en-GB" dirty="0"/>
              <a:t>, Annotations, Start, End</a:t>
            </a:r>
          </a:p>
          <a:p>
            <a:pPr marL="0" indent="0">
              <a:buNone/>
            </a:pPr>
            <a:r>
              <a:rPr lang="en-GB" dirty="0"/>
              <a:t>| order by </a:t>
            </a:r>
            <a:r>
              <a:rPr lang="en-GB" dirty="0" err="1"/>
              <a:t>TimeGenerated</a:t>
            </a:r>
            <a:r>
              <a:rPr lang="en-GB" dirty="0"/>
              <a:t> </a:t>
            </a:r>
            <a:r>
              <a:rPr lang="en-GB" dirty="0" err="1"/>
              <a:t>desc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ADFActivityRun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| project </a:t>
            </a:r>
            <a:r>
              <a:rPr lang="en-GB" dirty="0" err="1"/>
              <a:t>TimeGenerated</a:t>
            </a:r>
            <a:r>
              <a:rPr lang="en-GB" dirty="0"/>
              <a:t>, Status, </a:t>
            </a:r>
            <a:r>
              <a:rPr lang="en-GB" dirty="0" err="1"/>
              <a:t>PipelineName,CorrelationId</a:t>
            </a:r>
            <a:r>
              <a:rPr lang="en-GB" dirty="0"/>
              <a:t>, Quote=</a:t>
            </a:r>
            <a:r>
              <a:rPr lang="en-GB" dirty="0" err="1"/>
              <a:t>parse_json</a:t>
            </a:r>
            <a:r>
              <a:rPr lang="en-GB" dirty="0"/>
              <a:t>(</a:t>
            </a:r>
            <a:r>
              <a:rPr lang="en-GB" dirty="0" err="1"/>
              <a:t>UserProperties</a:t>
            </a:r>
            <a:r>
              <a:rPr lang="en-GB" dirty="0"/>
              <a:t>).</a:t>
            </a:r>
            <a:r>
              <a:rPr lang="en-GB" dirty="0" err="1"/>
              <a:t>QuoteValue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| where Status == 'Succeeded' and </a:t>
            </a:r>
            <a:r>
              <a:rPr lang="en-GB" dirty="0" err="1"/>
              <a:t>PipelineName</a:t>
            </a:r>
            <a:r>
              <a:rPr lang="en-GB" dirty="0"/>
              <a:t> == '</a:t>
            </a:r>
            <a:r>
              <a:rPr lang="en-GB" dirty="0" err="1"/>
              <a:t>GetQuotePipeline</a:t>
            </a:r>
            <a:r>
              <a:rPr lang="en-GB" dirty="0"/>
              <a:t>' and Quote &lt;&gt; ''</a:t>
            </a:r>
          </a:p>
          <a:p>
            <a:pPr marL="0" indent="0">
              <a:buNone/>
            </a:pPr>
            <a:r>
              <a:rPr lang="en-GB" dirty="0"/>
              <a:t>| order by </a:t>
            </a:r>
            <a:r>
              <a:rPr lang="en-GB" dirty="0" err="1"/>
              <a:t>TimeGenerated</a:t>
            </a:r>
            <a:r>
              <a:rPr lang="en-GB" dirty="0"/>
              <a:t> </a:t>
            </a:r>
            <a:r>
              <a:rPr lang="en-GB" dirty="0" err="1"/>
              <a:t>asc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9715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42E71-0C7D-22A2-5250-D0F11D6B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What is Grafana?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95C9-EC08-FB23-5A79-C83CAB86A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5015" cy="4351338"/>
          </a:xfrm>
        </p:spPr>
        <p:txBody>
          <a:bodyPr>
            <a:normAutofit/>
          </a:bodyPr>
          <a:lstStyle/>
          <a:p>
            <a:r>
              <a:rPr lang="en-GB" sz="2200" dirty="0"/>
              <a:t>Open platform for analytics and monitoring, but also directly available from Azure portal</a:t>
            </a:r>
            <a:br>
              <a:rPr lang="en-GB" sz="2200" dirty="0"/>
            </a:br>
            <a:endParaRPr lang="en-GB" sz="2200" dirty="0"/>
          </a:p>
          <a:p>
            <a:r>
              <a:rPr lang="en-GB" sz="2200" dirty="0"/>
              <a:t>One of the leading open source software for time series analytics</a:t>
            </a:r>
            <a:br>
              <a:rPr lang="en-GB" sz="2200" dirty="0"/>
            </a:br>
            <a:endParaRPr lang="en-GB" sz="2200" dirty="0"/>
          </a:p>
          <a:p>
            <a:r>
              <a:rPr lang="en-GB" sz="2200" dirty="0"/>
              <a:t>No matter where your data is, what kind of dashboard is lives, you can build dashboards using Grafana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68354-7AE4-1347-6281-6AF57AF2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16</a:t>
            </a:fld>
            <a:endParaRPr lang="en-GB"/>
          </a:p>
        </p:txBody>
      </p:sp>
      <p:pic>
        <p:nvPicPr>
          <p:cNvPr id="9220" name="Picture 4" descr="The Top 30 Grafana Dashboard Examples">
            <a:extLst>
              <a:ext uri="{FF2B5EF4-FFF2-40B4-BE49-F238E27FC236}">
                <a16:creationId xmlns:a16="http://schemas.microsoft.com/office/drawing/2014/main" id="{37EBF45E-D4A8-EBCB-0031-F79DF395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30" y="2091904"/>
            <a:ext cx="6096000" cy="31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09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rafana - LYNQ">
            <a:extLst>
              <a:ext uri="{FF2B5EF4-FFF2-40B4-BE49-F238E27FC236}">
                <a16:creationId xmlns:a16="http://schemas.microsoft.com/office/drawing/2014/main" id="{ECB90797-6ACA-5DE8-7B05-28D42BDD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840" y="1435549"/>
            <a:ext cx="7079518" cy="39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B2F39-D87D-15B1-4E9D-F9B4D896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Monitoring Azure with Grafana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02CF7-1DD6-2D0B-0D17-8C6EFA75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9038" cy="4351338"/>
          </a:xfrm>
        </p:spPr>
        <p:txBody>
          <a:bodyPr>
            <a:normAutofit/>
          </a:bodyPr>
          <a:lstStyle/>
          <a:p>
            <a:r>
              <a:rPr lang="en-US" sz="2200" b="1" dirty="0"/>
              <a:t>Azure Monitor Plugin</a:t>
            </a:r>
            <a:r>
              <a:rPr lang="en-US" sz="2200" dirty="0"/>
              <a:t>: Connects Grafana to Azure Monitor Metrics, Logs, Traces, and Resource Graph for comprehensive data access.</a:t>
            </a:r>
            <a:br>
              <a:rPr lang="en-US" sz="2200" dirty="0"/>
            </a:br>
            <a:endParaRPr lang="en-US" sz="2200" dirty="0"/>
          </a:p>
          <a:p>
            <a:r>
              <a:rPr lang="en-GB" sz="2200" b="1" dirty="0"/>
              <a:t>Azure Managed Grafana</a:t>
            </a:r>
            <a:r>
              <a:rPr lang="en-GB" sz="2200" dirty="0"/>
              <a:t>: A fully managed service that integrates seamlessly with Azure, offering features like Microsoft Entra ID authentication and the ability to pin Azure charts directly to Grafana dashboards. (Shift from </a:t>
            </a:r>
            <a:r>
              <a:rPr lang="en-GB" sz="2200" dirty="0" err="1"/>
              <a:t>PowerBi</a:t>
            </a:r>
            <a:r>
              <a:rPr lang="en-GB" sz="2200" dirty="0"/>
              <a:t>)</a:t>
            </a:r>
            <a:br>
              <a:rPr lang="en-GB" sz="2200" dirty="0"/>
            </a:br>
            <a:endParaRPr lang="en-GB" sz="2200" dirty="0"/>
          </a:p>
          <a:p>
            <a:r>
              <a:rPr lang="en-US" sz="2200" b="1" dirty="0"/>
              <a:t>Out-of-the-Box Dashboards</a:t>
            </a:r>
            <a:r>
              <a:rPr lang="en-US" sz="2200" dirty="0"/>
              <a:t>: Leverage prebuilt dashboards for services like Azure Monitor to accelerate setup.​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F6269-21FC-CE67-8326-87E94DD0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4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CA90-A453-DF7A-FCA3-E23ACCAF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095D7-7F64-882F-BE86-38D36D3A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18</a:t>
            </a:fld>
            <a:endParaRPr lang="en-GB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CD29E8D2-0E8B-6D24-6563-6902B445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857"/>
            <a:ext cx="12146894" cy="586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rafana OSS | Leading observability tool for visualizations &amp; dashboards">
            <a:extLst>
              <a:ext uri="{FF2B5EF4-FFF2-40B4-BE49-F238E27FC236}">
                <a16:creationId xmlns:a16="http://schemas.microsoft.com/office/drawing/2014/main" id="{50243F9F-8991-AA16-3BF1-4D5692D95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53" y="56753"/>
            <a:ext cx="12192000" cy="681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ur Favorite Grafana Dashboards | MetricFire">
            <a:extLst>
              <a:ext uri="{FF2B5EF4-FFF2-40B4-BE49-F238E27FC236}">
                <a16:creationId xmlns:a16="http://schemas.microsoft.com/office/drawing/2014/main" id="{B6290F9A-20BF-E08F-FE47-4894EA008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" y="189785"/>
            <a:ext cx="12249120" cy="634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81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6EA3E-ACB1-E8F9-7B9A-844D86F8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F679-FDAB-C0E6-1B3E-C96B81F1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1F2F-A88C-239C-9638-27401E646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Managed Grafana</a:t>
            </a:r>
          </a:p>
          <a:p>
            <a:r>
              <a:rPr lang="en-GB" dirty="0"/>
              <a:t>Grafana walkaround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94383-F15E-FFFD-A16A-0DA0C6ED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8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39EAA-5C58-3BB1-CAD4-41B6921E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2</a:t>
            </a:fld>
            <a:endParaRPr lang="en-GB"/>
          </a:p>
        </p:txBody>
      </p:sp>
      <p:pic>
        <p:nvPicPr>
          <p:cNvPr id="2052" name="Picture 4" descr="Obraz zawierający zrzut ekranu, tekst">
            <a:extLst>
              <a:ext uri="{FF2B5EF4-FFF2-40B4-BE49-F238E27FC236}">
                <a16:creationId xmlns:a16="http://schemas.microsoft.com/office/drawing/2014/main" id="{B45D77A1-A11E-D810-9676-CCE768682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75"/>
            <a:ext cx="12192000" cy="631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59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A85C-6CFC-0F5C-B2AB-4FBA630F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Fabric?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AAB34-2920-C41C-55D2-738C1E590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Azure monitor and diagnostic settings are not only applicable to DF, but to all Azure resources.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Key Differences Compared to Data Factory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Fabric</a:t>
            </a:r>
            <a:r>
              <a:rPr lang="en-US" dirty="0"/>
              <a:t>, diagnostics focus heavily on cluster health, node status, application lifecycle, and infrastructure events.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Azure Data Factory</a:t>
            </a:r>
            <a:r>
              <a:rPr lang="en-US" dirty="0"/>
              <a:t> primarily logs pipeline runs, activity execution, and trigger status. It uses simpler metrics compared to the deeper, system-level telemetry of Service Fabric.</a:t>
            </a:r>
          </a:p>
          <a:p>
            <a:endParaRPr lang="en-GB" dirty="0"/>
          </a:p>
          <a:p>
            <a:r>
              <a:rPr lang="en-GB" dirty="0"/>
              <a:t>More information: </a:t>
            </a:r>
            <a:r>
              <a:rPr lang="en-GB" dirty="0">
                <a:hlinkClick r:id="rId2"/>
              </a:rPr>
              <a:t>https://learn.microsoft.com/en-us/azure/service-fabric/monitor-service-fabric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A058F-C11F-D0F9-77BD-AB8C2A75F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92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3716-3CD6-0E3F-80AB-6453B053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BCF77-CE1C-298D-C430-7040DE846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Analyze monitoring data with Kusto Query Language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https://learn.microsoft.com/en-us/training/paths/analyze-monitoring-data-with-kql/</a:t>
            </a:r>
            <a:br>
              <a:rPr lang="en-GB" dirty="0"/>
            </a:br>
            <a:endParaRPr lang="en-GB" dirty="0"/>
          </a:p>
          <a:p>
            <a:r>
              <a:rPr lang="en-GB" dirty="0"/>
              <a:t>Azure &amp; Grafana: </a:t>
            </a:r>
            <a:r>
              <a:rPr lang="en-GB" dirty="0">
                <a:hlinkClick r:id="rId3"/>
              </a:rPr>
              <a:t>https://learn.microsoft.com/en-us/azure/azure-monitor/visualize/grafana-plugin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  <a:p>
            <a:r>
              <a:rPr lang="en-GB" dirty="0"/>
              <a:t>Azure managed Grafana: </a:t>
            </a:r>
            <a:r>
              <a:rPr lang="en-GB" dirty="0">
                <a:hlinkClick r:id="rId4"/>
              </a:rPr>
              <a:t>https://azure.microsoft.com/en-us/products/managed-grafana</a:t>
            </a:r>
            <a:br>
              <a:rPr lang="en-GB" dirty="0"/>
            </a:br>
            <a:endParaRPr lang="en-GB" dirty="0"/>
          </a:p>
          <a:p>
            <a:r>
              <a:rPr lang="en-GB" dirty="0"/>
              <a:t>Data factory template: </a:t>
            </a:r>
            <a:r>
              <a:rPr lang="en-GB" dirty="0">
                <a:hlinkClick r:id="rId5"/>
              </a:rPr>
              <a:t>https://github.com/yesoreyeram/grafana-dashboards?tab=readme-ov-file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US" dirty="0"/>
              <a:t>Diagnostics in Azure Data Factory: Leveraging User Properties and KQL</a:t>
            </a:r>
            <a:r>
              <a:rPr lang="en-GB" dirty="0"/>
              <a:t>: </a:t>
            </a:r>
            <a:r>
              <a:rPr lang="en-GB" dirty="0">
                <a:hlinkClick r:id="rId6"/>
              </a:rPr>
              <a:t>https://azuretechinsider.com/azure-data-factory-user-properties-and-kql/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02574-A17A-687D-1FAD-8E7CE92D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08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FE73-6111-A258-DB6C-8900BFA1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3BF17-F666-C593-0EA0-224810FE4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501A4-951B-7BF5-9CE4-CF5E1A8C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22</a:t>
            </a:fld>
            <a:endParaRPr lang="en-GB"/>
          </a:p>
        </p:txBody>
      </p:sp>
      <p:pic>
        <p:nvPicPr>
          <p:cNvPr id="2050" name="Picture 2" descr="Cloud Observability with Azure Monitor">
            <a:extLst>
              <a:ext uri="{FF2B5EF4-FFF2-40B4-BE49-F238E27FC236}">
                <a16:creationId xmlns:a16="http://schemas.microsoft.com/office/drawing/2014/main" id="{CD56C5F0-342C-9F01-89E8-E858350C1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767" y="911996"/>
            <a:ext cx="4230709" cy="52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DBDFBE-8562-0415-DCAD-0E5652806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272"/>
            <a:ext cx="12192000" cy="81287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A29CC1-2888-90FC-276F-F287A996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Q&amp;A Session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96110-C216-AC81-9B96-2382751EE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forum for questions and clarifications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A2206-C608-46DC-DF41-4B28C820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9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97F449-7286-2C3D-F96D-477310D6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08" y="365125"/>
            <a:ext cx="10527792" cy="1325563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9235E4F-290E-52E3-2873-BD232A4D0B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448070"/>
              </p:ext>
            </p:extLst>
          </p:nvPr>
        </p:nvGraphicFramePr>
        <p:xfrm>
          <a:off x="939739" y="1767111"/>
          <a:ext cx="5596143" cy="4589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33E6810-183D-9E37-9F1B-9F5293B6E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11" y="-90987"/>
            <a:ext cx="5150689" cy="77152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B776F-90A9-2845-7007-ACE1319C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97F449-7286-2C3D-F96D-477310D6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08" y="365125"/>
            <a:ext cx="10527792" cy="1325563"/>
          </a:xfrm>
        </p:spPr>
        <p:txBody>
          <a:bodyPr/>
          <a:lstStyle/>
          <a:p>
            <a:r>
              <a:rPr lang="en-GB" dirty="0"/>
              <a:t>Dieter Gobeyn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64BA3F-9ED1-4E5E-5E30-353B06B8DA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26008" y="1926335"/>
          <a:ext cx="6385560" cy="4244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DFAF4506-B4BE-21C2-A917-E61BC515B2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70" t="15696" r="19995" b="40928"/>
          <a:stretch/>
        </p:blipFill>
        <p:spPr>
          <a:xfrm>
            <a:off x="8511370" y="741901"/>
            <a:ext cx="2698899" cy="2644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2" descr="Preview of your QR Code">
            <a:extLst>
              <a:ext uri="{FF2B5EF4-FFF2-40B4-BE49-F238E27FC236}">
                <a16:creationId xmlns:a16="http://schemas.microsoft.com/office/drawing/2014/main" id="{AF28C176-4618-922A-F137-9D08F173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70" y="3793976"/>
            <a:ext cx="2698899" cy="269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BCC751-0170-4B07-3053-0D58AB42B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88"/>
          <a:stretch/>
        </p:blipFill>
        <p:spPr>
          <a:xfrm>
            <a:off x="7722160" y="5765125"/>
            <a:ext cx="680298" cy="1092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643C9-E473-4E3B-4A4A-3F627659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4</a:t>
            </a:fld>
            <a:endParaRPr lang="en-GB"/>
          </a:p>
        </p:txBody>
      </p:sp>
      <p:pic>
        <p:nvPicPr>
          <p:cNvPr id="2" name="Picture 1" descr="A blue and white sign with white text&#10;&#10;AI-generated content may be incorrect.">
            <a:extLst>
              <a:ext uri="{FF2B5EF4-FFF2-40B4-BE49-F238E27FC236}">
                <a16:creationId xmlns:a16="http://schemas.microsoft.com/office/drawing/2014/main" id="{4E1B2B24-207B-32D5-88D1-1AFAF08E4E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06" y="519598"/>
            <a:ext cx="2292101" cy="92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C1F2-F485-7F0A-991C-EB313F72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33" y="5224018"/>
            <a:ext cx="10826016" cy="1325563"/>
          </a:xfrm>
        </p:spPr>
        <p:txBody>
          <a:bodyPr/>
          <a:lstStyle/>
          <a:p>
            <a:pPr algn="ctr"/>
            <a:r>
              <a:rPr lang="en-GB" dirty="0">
                <a:hlinkClick r:id="rId3"/>
              </a:rPr>
              <a:t>https://azurewatcher.com</a:t>
            </a: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BA8D2-C47E-9703-F430-9EBFFDED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79D8-5B9E-B50D-D0AF-FDFC47D43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33" y="1312102"/>
            <a:ext cx="10763933" cy="4061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252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43F3-1064-982B-E605-9E834B37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55" y="641169"/>
            <a:ext cx="5321060" cy="1325563"/>
          </a:xfrm>
        </p:spPr>
        <p:txBody>
          <a:bodyPr>
            <a:noAutofit/>
          </a:bodyPr>
          <a:lstStyle/>
          <a:p>
            <a:r>
              <a:rPr lang="en-US" sz="3200" dirty="0"/>
              <a:t>Modern Challenges in Monitoring Azure Applications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6EE07-9AD0-6B6D-70D0-D8E9EDAB7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55" y="2385692"/>
            <a:ext cx="5683370" cy="39706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Complex, distributed (integrated) services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Too much raw data, few insights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Hard to trace pipeline failures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Risk of alert fatigue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Balancing scale and cost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87828-4493-E110-E7E3-E019F56C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6</a:t>
            </a:fld>
            <a:endParaRPr lang="en-GB"/>
          </a:p>
        </p:txBody>
      </p:sp>
      <p:pic>
        <p:nvPicPr>
          <p:cNvPr id="2051" name="Picture 3" descr="turned on monitoring screen">
            <a:extLst>
              <a:ext uri="{FF2B5EF4-FFF2-40B4-BE49-F238E27FC236}">
                <a16:creationId xmlns:a16="http://schemas.microsoft.com/office/drawing/2014/main" id="{657CF180-105E-B71C-04EE-95093593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9529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70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1C933-240A-3C6B-EB32-3F7AD167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7</a:t>
            </a:fld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C7FE01-F8B2-4230-DE0B-1D14267A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66" y="30790"/>
            <a:ext cx="9519267" cy="6690685"/>
          </a:xfrm>
        </p:spPr>
      </p:pic>
      <p:sp>
        <p:nvSpPr>
          <p:cNvPr id="7" name="AutoShape 2" descr="Observability vs Monitoring: Key Differences Explained">
            <a:extLst>
              <a:ext uri="{FF2B5EF4-FFF2-40B4-BE49-F238E27FC236}">
                <a16:creationId xmlns:a16="http://schemas.microsoft.com/office/drawing/2014/main" id="{DC0ED786-0508-0E42-511C-1101CE1ECE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863802-6676-A69C-91B1-70BB14C403F5}"/>
              </a:ext>
            </a:extLst>
          </p:cNvPr>
          <p:cNvSpPr/>
          <p:nvPr/>
        </p:nvSpPr>
        <p:spPr>
          <a:xfrm>
            <a:off x="6709893" y="5447763"/>
            <a:ext cx="689020" cy="148107"/>
          </a:xfrm>
          <a:prstGeom prst="rect">
            <a:avLst/>
          </a:prstGeom>
          <a:solidFill>
            <a:srgbClr val="EBFB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7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2A6FA-FFA1-CA7E-03EC-9A89D559C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8D54-58EF-07D4-BB1C-CB84B910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2E1E3-B2C1-00FD-A639-64D176D8E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Walk through pipelines demo setup</a:t>
            </a:r>
          </a:p>
          <a:p>
            <a:r>
              <a:rPr lang="en-GB" dirty="0"/>
              <a:t>DF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BBA57-635C-4711-915A-F0713AEB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1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1CB3A9-4344-811A-A2E0-00A51967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What is Azure Monitor?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DF462-9A57-B56B-4D7C-F0AB9EDE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FF54-B894-4470-B4E1-3FE628567763}" type="slidenum">
              <a:rPr lang="en-GB" smtClean="0"/>
              <a:t>9</a:t>
            </a:fld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E1F4CB-2FCE-2237-AAC9-280669C13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1042" y="1871195"/>
            <a:ext cx="6315088" cy="347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>
            <a:extLst>
              <a:ext uri="{FF2B5EF4-FFF2-40B4-BE49-F238E27FC236}">
                <a16:creationId xmlns:a16="http://schemas.microsoft.com/office/drawing/2014/main" id="{108838D3-5526-3790-D773-B5CB9D67C2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E76AE-18FE-6BB7-2C15-CC580627F4FD}"/>
              </a:ext>
            </a:extLst>
          </p:cNvPr>
          <p:cNvSpPr txBox="1"/>
          <p:nvPr/>
        </p:nvSpPr>
        <p:spPr>
          <a:xfrm>
            <a:off x="511728" y="1619075"/>
            <a:ext cx="51005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Azure’s built-in platform for collecting, </a:t>
            </a:r>
            <a:r>
              <a:rPr lang="en-US" sz="2200" dirty="0" err="1"/>
              <a:t>analysing</a:t>
            </a:r>
            <a:r>
              <a:rPr lang="en-US" sz="2200" dirty="0"/>
              <a:t>, and acting on telemetry data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Helps you detect and fix issues faster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Monitors applications, infrastructure, and networks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Supports alerts, dashboards, and automated actions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6978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0</TotalTime>
  <Words>1097</Words>
  <Application>Microsoft Office PowerPoint</Application>
  <PresentationFormat>Widescreen</PresentationFormat>
  <Paragraphs>156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Oswald</vt:lpstr>
      <vt:lpstr>Wingdings</vt:lpstr>
      <vt:lpstr>Office Theme</vt:lpstr>
      <vt:lpstr>1_Office Theme</vt:lpstr>
      <vt:lpstr>Azure Data Factory Monitoring: You’re doing it wrong</vt:lpstr>
      <vt:lpstr>PowerPoint Presentation</vt:lpstr>
      <vt:lpstr>Agenda</vt:lpstr>
      <vt:lpstr>Dieter Gobeyn</vt:lpstr>
      <vt:lpstr>https://azurewatcher.com </vt:lpstr>
      <vt:lpstr>Modern Challenges in Monitoring Azure Applications</vt:lpstr>
      <vt:lpstr>PowerPoint Presentation</vt:lpstr>
      <vt:lpstr>Demo</vt:lpstr>
      <vt:lpstr>What is Azure Monitor?</vt:lpstr>
      <vt:lpstr>How Azure Monitor Logs works</vt:lpstr>
      <vt:lpstr>Azure Monitor for data factory</vt:lpstr>
      <vt:lpstr>Monitoring Data Factory with Azure Monitor</vt:lpstr>
      <vt:lpstr>Enhancing Data Logs with Annotations and User Properties in Data Factory</vt:lpstr>
      <vt:lpstr>Demo</vt:lpstr>
      <vt:lpstr>KQL Queries</vt:lpstr>
      <vt:lpstr>What is Grafana?</vt:lpstr>
      <vt:lpstr>Monitoring Azure with Grafana</vt:lpstr>
      <vt:lpstr>PowerPoint Presentation</vt:lpstr>
      <vt:lpstr>Demo</vt:lpstr>
      <vt:lpstr>What about Fabric? </vt:lpstr>
      <vt:lpstr>Resources</vt:lpstr>
      <vt:lpstr>PowerPoint Presentation</vt:lpstr>
      <vt:lpstr>Q&amp;A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Dieter Gobeyn</dc:creator>
  <cp:lastModifiedBy>Dieter Gobeyn</cp:lastModifiedBy>
  <cp:revision>43</cp:revision>
  <dcterms:created xsi:type="dcterms:W3CDTF">2024-07-03T20:57:41Z</dcterms:created>
  <dcterms:modified xsi:type="dcterms:W3CDTF">2025-05-19T13:06:21Z</dcterms:modified>
</cp:coreProperties>
</file>